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56" r:id="rId3"/>
  </p:sldMasterIdLst>
  <p:notesMasterIdLst>
    <p:notesMasterId r:id="rId5"/>
  </p:notesMasterIdLst>
  <p:handoutMasterIdLst>
    <p:handoutMasterId r:id="rId23"/>
  </p:handoutMasterIdLst>
  <p:sldIdLst>
    <p:sldId id="7602" r:id="rId4"/>
    <p:sldId id="7603" r:id="rId6"/>
    <p:sldId id="7604" r:id="rId7"/>
    <p:sldId id="7588" r:id="rId8"/>
    <p:sldId id="7638" r:id="rId9"/>
    <p:sldId id="7605" r:id="rId10"/>
    <p:sldId id="7639" r:id="rId11"/>
    <p:sldId id="7597" r:id="rId12"/>
    <p:sldId id="7606" r:id="rId13"/>
    <p:sldId id="7654" r:id="rId14"/>
    <p:sldId id="7607" r:id="rId15"/>
    <p:sldId id="7647" r:id="rId16"/>
    <p:sldId id="7648" r:id="rId17"/>
    <p:sldId id="7649" r:id="rId18"/>
    <p:sldId id="7650" r:id="rId19"/>
    <p:sldId id="7651" r:id="rId20"/>
    <p:sldId id="7652" r:id="rId21"/>
    <p:sldId id="7608" r:id="rId22"/>
  </p:sldIdLst>
  <p:sldSz cx="12188825"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39800"/>
    <a:srgbClr val="B2D4E0"/>
    <a:srgbClr val="EFB0B4"/>
    <a:srgbClr val="8C7DA6"/>
    <a:srgbClr val="BAD7D7"/>
    <a:srgbClr val="D6E4E5"/>
    <a:srgbClr val="DBB84F"/>
    <a:srgbClr val="B7D5D5"/>
    <a:srgbClr val="93C3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34" autoAdjust="0"/>
    <p:restoredTop sz="96314" autoAdjust="0"/>
  </p:normalViewPr>
  <p:slideViewPr>
    <p:cSldViewPr snapToGrid="0">
      <p:cViewPr varScale="1">
        <p:scale>
          <a:sx n="108" d="100"/>
          <a:sy n="108" d="100"/>
        </p:scale>
        <p:origin x="726" y="78"/>
      </p:cViewPr>
      <p:guideLst>
        <p:guide orient="horz" pos="2157"/>
        <p:guide pos="3839"/>
      </p:guideLst>
    </p:cSldViewPr>
  </p:slideViewPr>
  <p:notesTextViewPr>
    <p:cViewPr>
      <p:scale>
        <a:sx n="1" d="1"/>
        <a:sy n="1" d="1"/>
      </p:scale>
      <p:origin x="0" y="0"/>
    </p:cViewPr>
  </p:notesTextViewPr>
  <p:sorterViewPr>
    <p:cViewPr>
      <p:scale>
        <a:sx n="100" d="100"/>
        <a:sy n="100" d="100"/>
      </p:scale>
      <p:origin x="0" y="-312"/>
    </p:cViewPr>
  </p:sorterViewPr>
  <p:notesViewPr>
    <p:cSldViewPr snapToGrid="0">
      <p:cViewPr varScale="1">
        <p:scale>
          <a:sx n="87" d="100"/>
          <a:sy n="87" d="100"/>
        </p:scale>
        <p:origin x="1938" y="6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7" Type="http://schemas.openxmlformats.org/officeDocument/2006/relationships/tags" Target="tags/tag24.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1046820-F6CF-4B0D-8411-241CC6388819}"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E06B557-2F1C-480B-BCE7-B9979FC1B45A}"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GIF>
</file>

<file path=ppt/media/image2.jpeg>
</file>

<file path=ppt/media/image20.GIF>
</file>

<file path=ppt/media/image21.GIF>
</file>

<file path=ppt/media/image3.jpe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B8C3C3-31A8-453D-A20D-411C6C37285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998766-6A9C-4F2F-8D78-A8B7F422C2B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998766-6A9C-4F2F-8D78-A8B7F422C2B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893"/>
            <a:ext cx="12188825" cy="685621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69625" cy="1143000"/>
          </a:xfrm>
          <a:prstGeom prst="rect">
            <a:avLst/>
          </a:prstGeom>
        </p:spPr>
        <p:txBody>
          <a:bodyPr/>
          <a:lstStyle/>
          <a:p>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69625" cy="1143000"/>
          </a:xfrm>
          <a:prstGeom prst="rect">
            <a:avLst/>
          </a:prstGeom>
        </p:spPr>
        <p:txBody>
          <a:bodyPr/>
          <a:lstStyle/>
          <a:p>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69625" cy="1143000"/>
          </a:xfrm>
          <a:prstGeom prst="rect">
            <a:avLst/>
          </a:prstGeom>
        </p:spPr>
        <p:txBody>
          <a:bodyPr/>
          <a:lstStyle/>
          <a:p>
            <a:r>
              <a:rPr lang="zh-CN" altLang="en-US" smtClean="0"/>
              <a:t>单击此处编辑母版标题样式</a:t>
            </a:r>
            <a:endParaRPr lang="zh-CN" altLang="en-US"/>
          </a:p>
        </p:txBody>
      </p:sp>
      <p:sp>
        <p:nvSpPr>
          <p:cNvPr id="4" name="TextBox 3"/>
          <p:cNvSpPr txBox="1"/>
          <p:nvPr userDrawn="1"/>
        </p:nvSpPr>
        <p:spPr>
          <a:xfrm>
            <a:off x="421805" y="6715104"/>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black"/>
                </a:solidFill>
                <a:effectLst/>
                <a:uLnTx/>
                <a:uFillTx/>
                <a:hlinkClick r:id="rId2"/>
              </a:rPr>
              <a:t>PPT</a:t>
            </a:r>
            <a:r>
              <a:rPr kumimoji="0" lang="zh-CN" altLang="en-US" sz="100" b="0" i="0" u="none" strike="noStrike" kern="0" cap="none" spc="0" normalizeH="0" baseline="0" noProof="0" dirty="0" smtClean="0">
                <a:ln>
                  <a:noFill/>
                </a:ln>
                <a:solidFill>
                  <a:prstClr val="black"/>
                </a:solidFill>
                <a:effectLst/>
                <a:uLnTx/>
                <a:uFillTx/>
                <a:hlinkClick r:id="rId2"/>
              </a:rPr>
              <a:t>模板</a:t>
            </a:r>
            <a:r>
              <a:rPr kumimoji="0" lang="zh-CN" altLang="en-US" sz="100" b="0" i="0" u="none" strike="noStrike" kern="0" cap="none" spc="0" normalizeH="0" baseline="0" noProof="0" dirty="0" smtClean="0">
                <a:ln>
                  <a:noFill/>
                </a:ln>
                <a:solidFill>
                  <a:prstClr val="black"/>
                </a:solidFill>
                <a:effectLst/>
                <a:uLnTx/>
                <a:uFillTx/>
              </a:rPr>
              <a:t> </a:t>
            </a:r>
            <a:r>
              <a:rPr kumimoji="0" lang="en-US" altLang="zh-CN" sz="100" b="0" i="0" u="none" strike="noStrike" kern="0" cap="none" spc="0" normalizeH="0" baseline="0" noProof="0" dirty="0" smtClean="0">
                <a:ln>
                  <a:noFill/>
                </a:ln>
                <a:solidFill>
                  <a:prstClr val="black"/>
                </a:solidFill>
                <a:effectLst/>
                <a:uLnTx/>
                <a:uFillTx/>
              </a:rPr>
              <a:t>http://www.1ppt.com/moban/</a:t>
            </a:r>
            <a:r>
              <a:rPr kumimoji="0" lang="zh-CN" altLang="en-US" sz="100" b="0" i="0" u="none" strike="noStrike" kern="0" cap="none" spc="0" normalizeH="0" baseline="0" noProof="0" dirty="0" smtClean="0">
                <a:ln>
                  <a:noFill/>
                </a:ln>
                <a:solidFill>
                  <a:prstClr val="black"/>
                </a:solidFill>
                <a:effectLst/>
                <a:uLnTx/>
                <a:uFillTx/>
              </a:rPr>
              <a:t> </a:t>
            </a:r>
            <a:endParaRPr kumimoji="0" lang="en-US" altLang="zh-CN" sz="100" b="0" i="0" u="none" strike="noStrike" kern="0" cap="none" spc="0" normalizeH="0" baseline="0" noProof="0" dirty="0" smtClean="0">
              <a:ln>
                <a:noFill/>
              </a:ln>
              <a:solidFill>
                <a:prstClr val="black"/>
              </a:solidFill>
              <a:effectLst/>
              <a:uLnTx/>
              <a:uFillTx/>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69625" cy="1143000"/>
          </a:xfrm>
          <a:prstGeom prst="rect">
            <a:avLst/>
          </a:prstGeom>
        </p:spPr>
        <p:txBody>
          <a:bodyPr/>
          <a:lstStyle/>
          <a:p>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69625" cy="1143000"/>
          </a:xfrm>
          <a:prstGeom prst="rect">
            <a:avLst/>
          </a:prstGeom>
        </p:spPr>
        <p:txBody>
          <a:bodyPr/>
          <a:lstStyle/>
          <a:p>
            <a:r>
              <a:rPr lang="zh-CN" altLang="en-US" smtClean="0"/>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441" y="274638"/>
            <a:ext cx="10969943"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441" y="1600203"/>
            <a:ext cx="10969943" cy="4525963"/>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441" y="6356353"/>
            <a:ext cx="2844059"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4515" y="6356353"/>
            <a:ext cx="3859795"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5326" y="6356353"/>
            <a:ext cx="2844059"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6898" y="274641"/>
            <a:ext cx="2742486"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441" y="274641"/>
            <a:ext cx="8024310" cy="5851525"/>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441" y="6356353"/>
            <a:ext cx="2844059"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4515" y="6356353"/>
            <a:ext cx="3859795"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5326" y="6356353"/>
            <a:ext cx="2844059"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mc:AlternateContent xmlns:mc="http://schemas.openxmlformats.org/markup-compatibility/2006">
    <mc:Choice xmlns:p14="http://schemas.microsoft.com/office/powerpoint/2010/main" Requires="p14">
      <p:transition spd="slow" p14:dur="1000"/>
    </mc:Choice>
    <mc:Fallback>
      <p:transition spd="slow"/>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365"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5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7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39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6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773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493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0965" algn="l" defTabSz="914400" rtl="0" eaLnBrk="1" latinLnBrk="0" hangingPunct="1">
        <a:defRPr sz="1800" kern="1200">
          <a:solidFill>
            <a:schemeClr val="tx1"/>
          </a:solidFill>
          <a:latin typeface="+mn-lt"/>
          <a:ea typeface="+mn-ea"/>
          <a:cs typeface="+mn-cs"/>
        </a:defRPr>
      </a:lvl4pPr>
      <a:lvl5pPr marL="1828165" algn="l" defTabSz="914400" rtl="0" eaLnBrk="1" latinLnBrk="0" hangingPunct="1">
        <a:defRPr sz="1800" kern="1200">
          <a:solidFill>
            <a:schemeClr val="tx1"/>
          </a:solidFill>
          <a:latin typeface="+mn-lt"/>
          <a:ea typeface="+mn-ea"/>
          <a:cs typeface="+mn-cs"/>
        </a:defRPr>
      </a:lvl5pPr>
      <a:lvl6pPr marL="2285365" algn="l" defTabSz="914400" rtl="0" eaLnBrk="1" latinLnBrk="0" hangingPunct="1">
        <a:defRPr sz="1800" kern="1200">
          <a:solidFill>
            <a:schemeClr val="tx1"/>
          </a:solidFill>
          <a:latin typeface="+mn-lt"/>
          <a:ea typeface="+mn-ea"/>
          <a:cs typeface="+mn-cs"/>
        </a:defRPr>
      </a:lvl6pPr>
      <a:lvl7pPr marL="2742565" algn="l" defTabSz="914400" rtl="0" eaLnBrk="1" latinLnBrk="0" hangingPunct="1">
        <a:defRPr sz="1800" kern="1200">
          <a:solidFill>
            <a:schemeClr val="tx1"/>
          </a:solidFill>
          <a:latin typeface="+mn-lt"/>
          <a:ea typeface="+mn-ea"/>
          <a:cs typeface="+mn-cs"/>
        </a:defRPr>
      </a:lvl7pPr>
      <a:lvl8pPr marL="3199130" algn="l" defTabSz="914400" rtl="0" eaLnBrk="1" latinLnBrk="0" hangingPunct="1">
        <a:defRPr sz="1800" kern="1200">
          <a:solidFill>
            <a:schemeClr val="tx1"/>
          </a:solidFill>
          <a:latin typeface="+mn-lt"/>
          <a:ea typeface="+mn-ea"/>
          <a:cs typeface="+mn-cs"/>
        </a:defRPr>
      </a:lvl8pPr>
      <a:lvl9pPr marL="365633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Lst>
  <mc:AlternateContent xmlns:mc="http://schemas.openxmlformats.org/markup-compatibility/2006">
    <mc:Choice xmlns:p14="http://schemas.microsoft.com/office/powerpoint/2010/main" Requires="p14">
      <p:transition spd="slow" p14:dur="1000"/>
    </mc:Choice>
    <mc:Fallback>
      <p:transition spd="slow"/>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tags" Target="../tags/tag5.xml"/><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3.xml"/><Relationship Id="rId7"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tags" Target="../tags/tag12.xml"/><Relationship Id="rId4" Type="http://schemas.openxmlformats.org/officeDocument/2006/relationships/image" Target="../media/image12.jpeg"/><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2.xml"/><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tags" Target="../tags/tag17.xml"/><Relationship Id="rId1" Type="http://schemas.openxmlformats.org/officeDocument/2006/relationships/tags" Target="../tags/tag16.xml"/></Relationships>
</file>

<file path=ppt/slides/_rels/slide16.xml.rels><?xml version="1.0" encoding="UTF-8" standalone="yes"?>
<Relationships xmlns="http://schemas.openxmlformats.org/package/2006/relationships"><Relationship Id="rId7" Type="http://schemas.openxmlformats.org/officeDocument/2006/relationships/notesSlide" Target="../notesSlides/notesSlide16.xml"/><Relationship Id="rId6" Type="http://schemas.openxmlformats.org/officeDocument/2006/relationships/slideLayout" Target="../slideLayouts/slideLayout2.xml"/><Relationship Id="rId5" Type="http://schemas.openxmlformats.org/officeDocument/2006/relationships/image" Target="../media/image19.GIF"/><Relationship Id="rId4" Type="http://schemas.openxmlformats.org/officeDocument/2006/relationships/image" Target="../media/image18.png"/><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2.xml"/><Relationship Id="rId4" Type="http://schemas.openxmlformats.org/officeDocument/2006/relationships/image" Target="../media/image21.GIF"/><Relationship Id="rId3" Type="http://schemas.openxmlformats.org/officeDocument/2006/relationships/image" Target="../media/image20.GIF"/><Relationship Id="rId2" Type="http://schemas.openxmlformats.org/officeDocument/2006/relationships/tags" Target="../tags/tag22.xml"/><Relationship Id="rId1" Type="http://schemas.openxmlformats.org/officeDocument/2006/relationships/tags" Target="../tags/tag21.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tags" Target="../tags/tag23.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image" Target="../media/image9.png"/><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l="1540" t="1527" r="1540" b="1527"/>
          <a:stretch>
            <a:fillRect/>
          </a:stretch>
        </p:blipFill>
        <p:spPr>
          <a:xfrm>
            <a:off x="-1" y="-1"/>
            <a:ext cx="12188825" cy="6858001"/>
          </a:xfrm>
          <a:prstGeom prst="rect">
            <a:avLst/>
          </a:prstGeom>
        </p:spPr>
      </p:pic>
      <p:grpSp>
        <p:nvGrpSpPr>
          <p:cNvPr id="12" name="组合 11"/>
          <p:cNvGrpSpPr/>
          <p:nvPr/>
        </p:nvGrpSpPr>
        <p:grpSpPr>
          <a:xfrm>
            <a:off x="3293553" y="1161837"/>
            <a:ext cx="5677226" cy="1639069"/>
            <a:chOff x="5325440" y="2432877"/>
            <a:chExt cx="4659091" cy="1639069"/>
          </a:xfrm>
        </p:grpSpPr>
        <p:sp>
          <p:nvSpPr>
            <p:cNvPr id="82" name="文本框 81"/>
            <p:cNvSpPr txBox="1"/>
            <p:nvPr/>
          </p:nvSpPr>
          <p:spPr>
            <a:xfrm>
              <a:off x="5387056" y="2503496"/>
              <a:ext cx="4597475" cy="1568450"/>
            </a:xfrm>
            <a:prstGeom prst="rect">
              <a:avLst/>
            </a:prstGeom>
            <a:noFill/>
          </p:spPr>
          <p:txBody>
            <a:bodyPr wrap="square">
              <a:spAutoFit/>
            </a:bodyPr>
            <a:lstStyle/>
            <a:p>
              <a:pPr defTabSz="913765">
                <a:defRPr/>
              </a:pPr>
              <a:r>
                <a:rPr lang="zh-CN" altLang="en-US" sz="9600" b="1" spc="267" dirty="0">
                  <a:solidFill>
                    <a:srgbClr val="B2D4E0"/>
                  </a:solidFill>
                  <a:cs typeface="+mn-ea"/>
                  <a:sym typeface="+mn-lt"/>
                </a:rPr>
                <a:t>时尚濮院</a:t>
              </a:r>
              <a:endParaRPr lang="zh-CN" altLang="en-US" sz="9600" b="1" spc="267" dirty="0">
                <a:solidFill>
                  <a:srgbClr val="B2D4E0"/>
                </a:solidFill>
                <a:cs typeface="+mn-ea"/>
                <a:sym typeface="+mn-lt"/>
              </a:endParaRPr>
            </a:p>
          </p:txBody>
        </p:sp>
        <p:sp>
          <p:nvSpPr>
            <p:cNvPr id="83" name="文本框 82"/>
            <p:cNvSpPr txBox="1"/>
            <p:nvPr/>
          </p:nvSpPr>
          <p:spPr>
            <a:xfrm>
              <a:off x="5325440" y="2432877"/>
              <a:ext cx="4597475" cy="1568450"/>
            </a:xfrm>
            <a:prstGeom prst="rect">
              <a:avLst/>
            </a:prstGeom>
            <a:noFill/>
          </p:spPr>
          <p:txBody>
            <a:bodyPr wrap="square">
              <a:spAutoFit/>
            </a:bodyPr>
            <a:lstStyle/>
            <a:p>
              <a:pPr defTabSz="913765">
                <a:defRPr/>
              </a:pPr>
              <a:r>
                <a:rPr lang="zh-CN" altLang="en-US" sz="9600" b="1" spc="267" dirty="0">
                  <a:ln w="28575">
                    <a:solidFill>
                      <a:srgbClr val="8C7DA6"/>
                    </a:solidFill>
                  </a:ln>
                  <a:noFill/>
                  <a:cs typeface="+mn-ea"/>
                  <a:sym typeface="+mn-lt"/>
                </a:rPr>
                <a:t>时尚濮院</a:t>
              </a:r>
              <a:endParaRPr lang="zh-CN" altLang="en-US" sz="9600" b="1" spc="267" dirty="0">
                <a:ln w="28575">
                  <a:solidFill>
                    <a:srgbClr val="8C7DA6"/>
                  </a:solidFill>
                </a:ln>
                <a:noFill/>
                <a:cs typeface="+mn-ea"/>
                <a:sym typeface="+mn-lt"/>
              </a:endParaRPr>
            </a:p>
          </p:txBody>
        </p:sp>
      </p:grpSp>
      <p:sp>
        <p:nvSpPr>
          <p:cNvPr id="85" name="文本框 84"/>
          <p:cNvSpPr txBox="1"/>
          <p:nvPr/>
        </p:nvSpPr>
        <p:spPr>
          <a:xfrm>
            <a:off x="1781175" y="2800985"/>
            <a:ext cx="9399270" cy="1106805"/>
          </a:xfrm>
          <a:prstGeom prst="rect">
            <a:avLst/>
          </a:prstGeom>
          <a:noFill/>
        </p:spPr>
        <p:txBody>
          <a:bodyPr wrap="square">
            <a:spAutoFit/>
          </a:bodyPr>
          <a:lstStyle/>
          <a:p>
            <a:pPr defTabSz="913765">
              <a:defRPr/>
            </a:pPr>
            <a:r>
              <a:rPr lang="zh-CN" altLang="en-US" sz="6600" b="1" spc="267" dirty="0">
                <a:solidFill>
                  <a:srgbClr val="EFB0B4"/>
                </a:solidFill>
                <a:cs typeface="+mn-ea"/>
                <a:sym typeface="+mn-lt"/>
              </a:rPr>
              <a:t>移动端</a:t>
            </a:r>
            <a:r>
              <a:rPr lang="en-US" altLang="zh-CN" sz="6600" b="1" spc="267" dirty="0">
                <a:solidFill>
                  <a:srgbClr val="EFB0B4"/>
                </a:solidFill>
                <a:cs typeface="+mn-ea"/>
                <a:sym typeface="+mn-lt"/>
              </a:rPr>
              <a:t>H5</a:t>
            </a:r>
            <a:r>
              <a:rPr lang="zh-CN" altLang="en-US" sz="6600" b="1" spc="267" dirty="0">
                <a:solidFill>
                  <a:srgbClr val="EFB0B4"/>
                </a:solidFill>
                <a:cs typeface="+mn-ea"/>
                <a:sym typeface="+mn-lt"/>
              </a:rPr>
              <a:t>页面设计框架</a:t>
            </a:r>
            <a:endParaRPr lang="zh-CN" altLang="en-US" sz="6600" b="1" spc="267" dirty="0">
              <a:solidFill>
                <a:srgbClr val="EFB0B4"/>
              </a:solidFill>
              <a:cs typeface="+mn-ea"/>
              <a:sym typeface="+mn-lt"/>
            </a:endParaRPr>
          </a:p>
        </p:txBody>
      </p:sp>
      <p:sp>
        <p:nvSpPr>
          <p:cNvPr id="104" name="文本框 103"/>
          <p:cNvSpPr txBox="1"/>
          <p:nvPr/>
        </p:nvSpPr>
        <p:spPr>
          <a:xfrm>
            <a:off x="2023745" y="3907790"/>
            <a:ext cx="1092835" cy="365125"/>
          </a:xfrm>
          <a:prstGeom prst="rect">
            <a:avLst/>
          </a:prstGeom>
          <a:noFill/>
        </p:spPr>
        <p:txBody>
          <a:bodyPr wrap="square">
            <a:spAutoFit/>
          </a:bodyPr>
          <a:lstStyle/>
          <a:p>
            <a:pPr defTabSz="913765">
              <a:defRPr/>
            </a:pPr>
            <a:r>
              <a:rPr lang="zh-CN" altLang="en-US" sz="1780" dirty="0">
                <a:solidFill>
                  <a:schemeClr val="tx1">
                    <a:lumMod val="65000"/>
                    <a:lumOff val="35000"/>
                  </a:schemeClr>
                </a:solidFill>
                <a:cs typeface="+mn-ea"/>
                <a:sym typeface="+mn-lt"/>
              </a:rPr>
              <a:t>软工部分 </a:t>
            </a:r>
            <a:endParaRPr lang="zh-CN" altLang="en-US" sz="1780" dirty="0">
              <a:solidFill>
                <a:schemeClr val="tx1">
                  <a:lumMod val="65000"/>
                  <a:lumOff val="35000"/>
                </a:schemeClr>
              </a:solidFill>
              <a:cs typeface="+mn-ea"/>
              <a:sym typeface="+mn-lt"/>
            </a:endParaRPr>
          </a:p>
        </p:txBody>
      </p:sp>
      <p:grpSp>
        <p:nvGrpSpPr>
          <p:cNvPr id="105" name="组合 104"/>
          <p:cNvGrpSpPr/>
          <p:nvPr/>
        </p:nvGrpSpPr>
        <p:grpSpPr>
          <a:xfrm>
            <a:off x="6132361" y="4707455"/>
            <a:ext cx="456109" cy="456109"/>
            <a:chOff x="9352883" y="5335471"/>
            <a:chExt cx="456228" cy="456228"/>
          </a:xfrm>
          <a:effectLst/>
        </p:grpSpPr>
        <p:sp>
          <p:nvSpPr>
            <p:cNvPr id="106" name="矩形: 圆角 3"/>
            <p:cNvSpPr/>
            <p:nvPr/>
          </p:nvSpPr>
          <p:spPr>
            <a:xfrm>
              <a:off x="9352883" y="5335471"/>
              <a:ext cx="456228" cy="456228"/>
            </a:xfrm>
            <a:prstGeom prst="roundRect">
              <a:avLst/>
            </a:prstGeom>
            <a:solidFill>
              <a:srgbClr val="B2D4E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07" name="椭圆 4"/>
            <p:cNvSpPr/>
            <p:nvPr/>
          </p:nvSpPr>
          <p:spPr>
            <a:xfrm>
              <a:off x="9457674" y="5440262"/>
              <a:ext cx="246647" cy="246646"/>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grpSp>
      <p:grpSp>
        <p:nvGrpSpPr>
          <p:cNvPr id="108" name="组合 107"/>
          <p:cNvGrpSpPr/>
          <p:nvPr/>
        </p:nvGrpSpPr>
        <p:grpSpPr>
          <a:xfrm>
            <a:off x="6787726" y="4707455"/>
            <a:ext cx="456109" cy="456109"/>
            <a:chOff x="9893514" y="5335471"/>
            <a:chExt cx="456228" cy="456228"/>
          </a:xfrm>
          <a:effectLst/>
        </p:grpSpPr>
        <p:sp>
          <p:nvSpPr>
            <p:cNvPr id="109" name="矩形: 圆角 7"/>
            <p:cNvSpPr/>
            <p:nvPr/>
          </p:nvSpPr>
          <p:spPr>
            <a:xfrm>
              <a:off x="9893514" y="5335471"/>
              <a:ext cx="456228" cy="456228"/>
            </a:xfrm>
            <a:prstGeom prst="roundRect">
              <a:avLst/>
            </a:prstGeom>
            <a:solidFill>
              <a:srgbClr val="8C7DA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10" name="椭圆 8"/>
            <p:cNvSpPr/>
            <p:nvPr/>
          </p:nvSpPr>
          <p:spPr>
            <a:xfrm>
              <a:off x="9998305" y="5440262"/>
              <a:ext cx="246647" cy="246647"/>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grpSp>
      <p:grpSp>
        <p:nvGrpSpPr>
          <p:cNvPr id="111" name="组合 110"/>
          <p:cNvGrpSpPr/>
          <p:nvPr/>
        </p:nvGrpSpPr>
        <p:grpSpPr>
          <a:xfrm>
            <a:off x="7443091" y="4707455"/>
            <a:ext cx="456109" cy="456109"/>
            <a:chOff x="10434146" y="5335471"/>
            <a:chExt cx="456228" cy="456228"/>
          </a:xfrm>
          <a:effectLst/>
        </p:grpSpPr>
        <p:sp>
          <p:nvSpPr>
            <p:cNvPr id="112" name="矩形: 圆角 10"/>
            <p:cNvSpPr/>
            <p:nvPr/>
          </p:nvSpPr>
          <p:spPr>
            <a:xfrm>
              <a:off x="10434146" y="5335471"/>
              <a:ext cx="456228" cy="456228"/>
            </a:xfrm>
            <a:prstGeom prst="roundRect">
              <a:avLst/>
            </a:prstGeom>
            <a:solidFill>
              <a:srgbClr val="F398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13" name="椭圆 11"/>
            <p:cNvSpPr/>
            <p:nvPr/>
          </p:nvSpPr>
          <p:spPr>
            <a:xfrm>
              <a:off x="10538936" y="5441441"/>
              <a:ext cx="246647" cy="244286"/>
            </a:xfrm>
            <a:custGeom>
              <a:avLst/>
              <a:gdLst>
                <a:gd name="connsiteX0" fmla="*/ 292147 w 331788"/>
                <a:gd name="connsiteY0" fmla="*/ 109538 h 328613"/>
                <a:gd name="connsiteX1" fmla="*/ 327025 w 331788"/>
                <a:gd name="connsiteY1" fmla="*/ 145621 h 328613"/>
                <a:gd name="connsiteX2" fmla="*/ 327025 w 331788"/>
                <a:gd name="connsiteY2" fmla="*/ 229385 h 328613"/>
                <a:gd name="connsiteX3" fmla="*/ 293438 w 331788"/>
                <a:gd name="connsiteY3" fmla="*/ 264179 h 328613"/>
                <a:gd name="connsiteX4" fmla="*/ 252101 w 331788"/>
                <a:gd name="connsiteY4" fmla="*/ 264179 h 328613"/>
                <a:gd name="connsiteX5" fmla="*/ 252101 w 331788"/>
                <a:gd name="connsiteY5" fmla="*/ 319593 h 328613"/>
                <a:gd name="connsiteX6" fmla="*/ 243059 w 331788"/>
                <a:gd name="connsiteY6" fmla="*/ 328613 h 328613"/>
                <a:gd name="connsiteX7" fmla="*/ 205596 w 331788"/>
                <a:gd name="connsiteY7" fmla="*/ 328613 h 328613"/>
                <a:gd name="connsiteX8" fmla="*/ 195262 w 331788"/>
                <a:gd name="connsiteY8" fmla="*/ 319593 h 328613"/>
                <a:gd name="connsiteX9" fmla="*/ 195262 w 331788"/>
                <a:gd name="connsiteY9" fmla="*/ 235829 h 328613"/>
                <a:gd name="connsiteX10" fmla="*/ 224973 w 331788"/>
                <a:gd name="connsiteY10" fmla="*/ 207478 h 328613"/>
                <a:gd name="connsiteX11" fmla="*/ 255976 w 331788"/>
                <a:gd name="connsiteY11" fmla="*/ 207478 h 328613"/>
                <a:gd name="connsiteX12" fmla="*/ 255976 w 331788"/>
                <a:gd name="connsiteY12" fmla="*/ 145621 h 328613"/>
                <a:gd name="connsiteX13" fmla="*/ 292147 w 331788"/>
                <a:gd name="connsiteY13" fmla="*/ 109538 h 328613"/>
                <a:gd name="connsiteX14" fmla="*/ 38473 w 331788"/>
                <a:gd name="connsiteY14" fmla="*/ 109538 h 328613"/>
                <a:gd name="connsiteX15" fmla="*/ 75079 w 331788"/>
                <a:gd name="connsiteY15" fmla="*/ 145621 h 328613"/>
                <a:gd name="connsiteX16" fmla="*/ 75079 w 331788"/>
                <a:gd name="connsiteY16" fmla="*/ 207478 h 328613"/>
                <a:gd name="connsiteX17" fmla="*/ 106456 w 331788"/>
                <a:gd name="connsiteY17" fmla="*/ 207478 h 328613"/>
                <a:gd name="connsiteX18" fmla="*/ 136525 w 331788"/>
                <a:gd name="connsiteY18" fmla="*/ 235829 h 328613"/>
                <a:gd name="connsiteX19" fmla="*/ 136525 w 331788"/>
                <a:gd name="connsiteY19" fmla="*/ 319593 h 328613"/>
                <a:gd name="connsiteX20" fmla="*/ 126066 w 331788"/>
                <a:gd name="connsiteY20" fmla="*/ 328613 h 328613"/>
                <a:gd name="connsiteX21" fmla="*/ 88153 w 331788"/>
                <a:gd name="connsiteY21" fmla="*/ 328613 h 328613"/>
                <a:gd name="connsiteX22" fmla="*/ 79001 w 331788"/>
                <a:gd name="connsiteY22" fmla="*/ 319593 h 328613"/>
                <a:gd name="connsiteX23" fmla="*/ 79001 w 331788"/>
                <a:gd name="connsiteY23" fmla="*/ 264179 h 328613"/>
                <a:gd name="connsiteX24" fmla="*/ 37166 w 331788"/>
                <a:gd name="connsiteY24" fmla="*/ 264179 h 328613"/>
                <a:gd name="connsiteX25" fmla="*/ 3175 w 331788"/>
                <a:gd name="connsiteY25" fmla="*/ 229385 h 328613"/>
                <a:gd name="connsiteX26" fmla="*/ 3175 w 331788"/>
                <a:gd name="connsiteY26" fmla="*/ 145621 h 328613"/>
                <a:gd name="connsiteX27" fmla="*/ 38473 w 331788"/>
                <a:gd name="connsiteY27" fmla="*/ 109538 h 328613"/>
                <a:gd name="connsiteX28" fmla="*/ 160734 w 331788"/>
                <a:gd name="connsiteY28" fmla="*/ 88900 h 328613"/>
                <a:gd name="connsiteX29" fmla="*/ 171053 w 331788"/>
                <a:gd name="connsiteY29" fmla="*/ 88900 h 328613"/>
                <a:gd name="connsiteX30" fmla="*/ 173633 w 331788"/>
                <a:gd name="connsiteY30" fmla="*/ 90195 h 328613"/>
                <a:gd name="connsiteX31" fmla="*/ 174923 w 331788"/>
                <a:gd name="connsiteY31" fmla="*/ 95375 h 328613"/>
                <a:gd name="connsiteX32" fmla="*/ 169763 w 331788"/>
                <a:gd name="connsiteY32" fmla="*/ 103146 h 328613"/>
                <a:gd name="connsiteX33" fmla="*/ 172343 w 331788"/>
                <a:gd name="connsiteY33" fmla="*/ 123867 h 328613"/>
                <a:gd name="connsiteX34" fmla="*/ 167184 w 331788"/>
                <a:gd name="connsiteY34" fmla="*/ 136818 h 328613"/>
                <a:gd name="connsiteX35" fmla="*/ 164604 w 331788"/>
                <a:gd name="connsiteY35" fmla="*/ 136818 h 328613"/>
                <a:gd name="connsiteX36" fmla="*/ 159444 w 331788"/>
                <a:gd name="connsiteY36" fmla="*/ 123867 h 328613"/>
                <a:gd name="connsiteX37" fmla="*/ 162024 w 331788"/>
                <a:gd name="connsiteY37" fmla="*/ 103146 h 328613"/>
                <a:gd name="connsiteX38" fmla="*/ 156865 w 331788"/>
                <a:gd name="connsiteY38" fmla="*/ 95375 h 328613"/>
                <a:gd name="connsiteX39" fmla="*/ 158155 w 331788"/>
                <a:gd name="connsiteY39" fmla="*/ 90195 h 328613"/>
                <a:gd name="connsiteX40" fmla="*/ 160734 w 331788"/>
                <a:gd name="connsiteY40" fmla="*/ 88900 h 328613"/>
                <a:gd name="connsiteX41" fmla="*/ 136182 w 331788"/>
                <a:gd name="connsiteY41" fmla="*/ 88900 h 328613"/>
                <a:gd name="connsiteX42" fmla="*/ 138766 w 331788"/>
                <a:gd name="connsiteY42" fmla="*/ 91502 h 328613"/>
                <a:gd name="connsiteX43" fmla="*/ 165893 w 331788"/>
                <a:gd name="connsiteY43" fmla="*/ 165652 h 328613"/>
                <a:gd name="connsiteX44" fmla="*/ 193021 w 331788"/>
                <a:gd name="connsiteY44" fmla="*/ 91502 h 328613"/>
                <a:gd name="connsiteX45" fmla="*/ 196897 w 331788"/>
                <a:gd name="connsiteY45" fmla="*/ 90201 h 328613"/>
                <a:gd name="connsiteX46" fmla="*/ 208523 w 331788"/>
                <a:gd name="connsiteY46" fmla="*/ 92802 h 328613"/>
                <a:gd name="connsiteX47" fmla="*/ 231775 w 331788"/>
                <a:gd name="connsiteY47" fmla="*/ 125325 h 328613"/>
                <a:gd name="connsiteX48" fmla="*/ 231775 w 331788"/>
                <a:gd name="connsiteY48" fmla="*/ 176059 h 328613"/>
                <a:gd name="connsiteX49" fmla="*/ 226608 w 331788"/>
                <a:gd name="connsiteY49" fmla="*/ 182563 h 328613"/>
                <a:gd name="connsiteX50" fmla="*/ 105179 w 331788"/>
                <a:gd name="connsiteY50" fmla="*/ 182563 h 328613"/>
                <a:gd name="connsiteX51" fmla="*/ 100012 w 331788"/>
                <a:gd name="connsiteY51" fmla="*/ 176059 h 328613"/>
                <a:gd name="connsiteX52" fmla="*/ 100012 w 331788"/>
                <a:gd name="connsiteY52" fmla="*/ 125325 h 328613"/>
                <a:gd name="connsiteX53" fmla="*/ 123264 w 331788"/>
                <a:gd name="connsiteY53" fmla="*/ 92802 h 328613"/>
                <a:gd name="connsiteX54" fmla="*/ 134890 w 331788"/>
                <a:gd name="connsiteY54" fmla="*/ 90201 h 328613"/>
                <a:gd name="connsiteX55" fmla="*/ 136182 w 331788"/>
                <a:gd name="connsiteY55" fmla="*/ 88900 h 328613"/>
                <a:gd name="connsiteX56" fmla="*/ 292100 w 331788"/>
                <a:gd name="connsiteY56" fmla="*/ 19050 h 328613"/>
                <a:gd name="connsiteX57" fmla="*/ 331788 w 331788"/>
                <a:gd name="connsiteY57" fmla="*/ 58738 h 328613"/>
                <a:gd name="connsiteX58" fmla="*/ 292100 w 331788"/>
                <a:gd name="connsiteY58" fmla="*/ 98426 h 328613"/>
                <a:gd name="connsiteX59" fmla="*/ 252412 w 331788"/>
                <a:gd name="connsiteY59" fmla="*/ 58738 h 328613"/>
                <a:gd name="connsiteX60" fmla="*/ 292100 w 331788"/>
                <a:gd name="connsiteY60" fmla="*/ 19050 h 328613"/>
                <a:gd name="connsiteX61" fmla="*/ 39688 w 331788"/>
                <a:gd name="connsiteY61" fmla="*/ 19050 h 328613"/>
                <a:gd name="connsiteX62" fmla="*/ 79376 w 331788"/>
                <a:gd name="connsiteY62" fmla="*/ 58738 h 328613"/>
                <a:gd name="connsiteX63" fmla="*/ 39688 w 331788"/>
                <a:gd name="connsiteY63" fmla="*/ 98426 h 328613"/>
                <a:gd name="connsiteX64" fmla="*/ 0 w 331788"/>
                <a:gd name="connsiteY64" fmla="*/ 58738 h 328613"/>
                <a:gd name="connsiteX65" fmla="*/ 39688 w 331788"/>
                <a:gd name="connsiteY65" fmla="*/ 19050 h 328613"/>
                <a:gd name="connsiteX66" fmla="*/ 165894 w 331788"/>
                <a:gd name="connsiteY66" fmla="*/ 0 h 328613"/>
                <a:gd name="connsiteX67" fmla="*/ 204788 w 331788"/>
                <a:gd name="connsiteY67" fmla="*/ 39688 h 328613"/>
                <a:gd name="connsiteX68" fmla="*/ 165894 w 331788"/>
                <a:gd name="connsiteY68" fmla="*/ 79376 h 328613"/>
                <a:gd name="connsiteX69" fmla="*/ 127000 w 331788"/>
                <a:gd name="connsiteY69" fmla="*/ 39688 h 328613"/>
                <a:gd name="connsiteX70" fmla="*/ 165894 w 331788"/>
                <a:gd name="connsiteY70"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31788" h="328613">
                  <a:moveTo>
                    <a:pt x="292147" y="109538"/>
                  </a:moveTo>
                  <a:cubicBezTo>
                    <a:pt x="311524" y="109538"/>
                    <a:pt x="327025" y="126291"/>
                    <a:pt x="327025" y="145621"/>
                  </a:cubicBezTo>
                  <a:cubicBezTo>
                    <a:pt x="327025" y="145621"/>
                    <a:pt x="327025" y="145621"/>
                    <a:pt x="327025" y="229385"/>
                  </a:cubicBezTo>
                  <a:cubicBezTo>
                    <a:pt x="327025" y="248715"/>
                    <a:pt x="311524" y="264179"/>
                    <a:pt x="293438" y="264179"/>
                  </a:cubicBezTo>
                  <a:cubicBezTo>
                    <a:pt x="293438" y="264179"/>
                    <a:pt x="293438" y="264179"/>
                    <a:pt x="252101" y="264179"/>
                  </a:cubicBezTo>
                  <a:cubicBezTo>
                    <a:pt x="252101" y="264179"/>
                    <a:pt x="252101" y="264179"/>
                    <a:pt x="252101" y="319593"/>
                  </a:cubicBezTo>
                  <a:cubicBezTo>
                    <a:pt x="252101" y="324747"/>
                    <a:pt x="248226" y="328613"/>
                    <a:pt x="243059" y="328613"/>
                  </a:cubicBezTo>
                  <a:cubicBezTo>
                    <a:pt x="243059" y="328613"/>
                    <a:pt x="243059" y="328613"/>
                    <a:pt x="205596" y="328613"/>
                  </a:cubicBezTo>
                  <a:cubicBezTo>
                    <a:pt x="199138" y="328613"/>
                    <a:pt x="195262" y="324747"/>
                    <a:pt x="195262" y="319593"/>
                  </a:cubicBezTo>
                  <a:cubicBezTo>
                    <a:pt x="195262" y="319593"/>
                    <a:pt x="195262" y="319593"/>
                    <a:pt x="195262" y="235829"/>
                  </a:cubicBezTo>
                  <a:cubicBezTo>
                    <a:pt x="195262" y="220364"/>
                    <a:pt x="208180" y="207478"/>
                    <a:pt x="224973" y="207478"/>
                  </a:cubicBezTo>
                  <a:cubicBezTo>
                    <a:pt x="224973" y="207478"/>
                    <a:pt x="224973" y="207478"/>
                    <a:pt x="255976" y="207478"/>
                  </a:cubicBezTo>
                  <a:cubicBezTo>
                    <a:pt x="255976" y="207478"/>
                    <a:pt x="255976" y="207478"/>
                    <a:pt x="255976" y="145621"/>
                  </a:cubicBezTo>
                  <a:cubicBezTo>
                    <a:pt x="255976" y="126291"/>
                    <a:pt x="271478" y="109538"/>
                    <a:pt x="292147" y="109538"/>
                  </a:cubicBezTo>
                  <a:close/>
                  <a:moveTo>
                    <a:pt x="38473" y="109538"/>
                  </a:moveTo>
                  <a:cubicBezTo>
                    <a:pt x="59391" y="109538"/>
                    <a:pt x="75079" y="126291"/>
                    <a:pt x="75079" y="145621"/>
                  </a:cubicBezTo>
                  <a:cubicBezTo>
                    <a:pt x="75079" y="145621"/>
                    <a:pt x="75079" y="145621"/>
                    <a:pt x="75079" y="207478"/>
                  </a:cubicBezTo>
                  <a:cubicBezTo>
                    <a:pt x="75079" y="207478"/>
                    <a:pt x="75079" y="207478"/>
                    <a:pt x="106456" y="207478"/>
                  </a:cubicBezTo>
                  <a:cubicBezTo>
                    <a:pt x="123451" y="207478"/>
                    <a:pt x="136525" y="220364"/>
                    <a:pt x="136525" y="235829"/>
                  </a:cubicBezTo>
                  <a:cubicBezTo>
                    <a:pt x="136525" y="235829"/>
                    <a:pt x="136525" y="235829"/>
                    <a:pt x="136525" y="319593"/>
                  </a:cubicBezTo>
                  <a:cubicBezTo>
                    <a:pt x="136525" y="324747"/>
                    <a:pt x="132603" y="328613"/>
                    <a:pt x="126066" y="328613"/>
                  </a:cubicBezTo>
                  <a:cubicBezTo>
                    <a:pt x="126066" y="328613"/>
                    <a:pt x="126066" y="328613"/>
                    <a:pt x="88153" y="328613"/>
                  </a:cubicBezTo>
                  <a:cubicBezTo>
                    <a:pt x="82923" y="328613"/>
                    <a:pt x="79001" y="324747"/>
                    <a:pt x="79001" y="319593"/>
                  </a:cubicBezTo>
                  <a:cubicBezTo>
                    <a:pt x="79001" y="319593"/>
                    <a:pt x="79001" y="319593"/>
                    <a:pt x="79001" y="264179"/>
                  </a:cubicBezTo>
                  <a:cubicBezTo>
                    <a:pt x="79001" y="264179"/>
                    <a:pt x="79001" y="264179"/>
                    <a:pt x="37166" y="264179"/>
                  </a:cubicBezTo>
                  <a:cubicBezTo>
                    <a:pt x="18863" y="264179"/>
                    <a:pt x="3175" y="248715"/>
                    <a:pt x="3175" y="229385"/>
                  </a:cubicBezTo>
                  <a:cubicBezTo>
                    <a:pt x="3175" y="229385"/>
                    <a:pt x="3175" y="229385"/>
                    <a:pt x="3175" y="145621"/>
                  </a:cubicBezTo>
                  <a:cubicBezTo>
                    <a:pt x="3175" y="126291"/>
                    <a:pt x="18863" y="109538"/>
                    <a:pt x="38473" y="109538"/>
                  </a:cubicBezTo>
                  <a:close/>
                  <a:moveTo>
                    <a:pt x="160734" y="88900"/>
                  </a:moveTo>
                  <a:cubicBezTo>
                    <a:pt x="160734" y="88900"/>
                    <a:pt x="160734" y="88900"/>
                    <a:pt x="171053" y="88900"/>
                  </a:cubicBezTo>
                  <a:cubicBezTo>
                    <a:pt x="172343" y="88900"/>
                    <a:pt x="173633" y="90195"/>
                    <a:pt x="173633" y="90195"/>
                  </a:cubicBezTo>
                  <a:cubicBezTo>
                    <a:pt x="174923" y="92785"/>
                    <a:pt x="176213" y="94080"/>
                    <a:pt x="174923" y="95375"/>
                  </a:cubicBezTo>
                  <a:cubicBezTo>
                    <a:pt x="174923" y="95375"/>
                    <a:pt x="174923" y="95375"/>
                    <a:pt x="169763" y="103146"/>
                  </a:cubicBezTo>
                  <a:cubicBezTo>
                    <a:pt x="169763" y="103146"/>
                    <a:pt x="169763" y="103146"/>
                    <a:pt x="172343" y="123867"/>
                  </a:cubicBezTo>
                  <a:cubicBezTo>
                    <a:pt x="172343" y="123867"/>
                    <a:pt x="172343" y="123867"/>
                    <a:pt x="167184" y="136818"/>
                  </a:cubicBezTo>
                  <a:cubicBezTo>
                    <a:pt x="167184" y="138113"/>
                    <a:pt x="164604" y="138113"/>
                    <a:pt x="164604" y="136818"/>
                  </a:cubicBezTo>
                  <a:cubicBezTo>
                    <a:pt x="164604" y="136818"/>
                    <a:pt x="164604" y="136818"/>
                    <a:pt x="159444" y="123867"/>
                  </a:cubicBezTo>
                  <a:cubicBezTo>
                    <a:pt x="159444" y="123867"/>
                    <a:pt x="159444" y="123867"/>
                    <a:pt x="162024" y="103146"/>
                  </a:cubicBezTo>
                  <a:cubicBezTo>
                    <a:pt x="162024" y="103146"/>
                    <a:pt x="162024" y="103146"/>
                    <a:pt x="156865" y="95375"/>
                  </a:cubicBezTo>
                  <a:cubicBezTo>
                    <a:pt x="155575" y="94080"/>
                    <a:pt x="156865" y="92785"/>
                    <a:pt x="158155" y="90195"/>
                  </a:cubicBezTo>
                  <a:cubicBezTo>
                    <a:pt x="158155" y="90195"/>
                    <a:pt x="159444" y="88900"/>
                    <a:pt x="160734" y="88900"/>
                  </a:cubicBezTo>
                  <a:close/>
                  <a:moveTo>
                    <a:pt x="136182" y="88900"/>
                  </a:moveTo>
                  <a:cubicBezTo>
                    <a:pt x="137474" y="88900"/>
                    <a:pt x="138766" y="90201"/>
                    <a:pt x="138766" y="91502"/>
                  </a:cubicBezTo>
                  <a:cubicBezTo>
                    <a:pt x="138766" y="91502"/>
                    <a:pt x="138766" y="91502"/>
                    <a:pt x="165893" y="165652"/>
                  </a:cubicBezTo>
                  <a:cubicBezTo>
                    <a:pt x="165893" y="165652"/>
                    <a:pt x="165893" y="165652"/>
                    <a:pt x="193021" y="91502"/>
                  </a:cubicBezTo>
                  <a:cubicBezTo>
                    <a:pt x="193021" y="90201"/>
                    <a:pt x="195605" y="88900"/>
                    <a:pt x="196897" y="90201"/>
                  </a:cubicBezTo>
                  <a:cubicBezTo>
                    <a:pt x="196897" y="90201"/>
                    <a:pt x="196897" y="90201"/>
                    <a:pt x="208523" y="92802"/>
                  </a:cubicBezTo>
                  <a:cubicBezTo>
                    <a:pt x="222733" y="98006"/>
                    <a:pt x="231775" y="111015"/>
                    <a:pt x="231775" y="125325"/>
                  </a:cubicBezTo>
                  <a:cubicBezTo>
                    <a:pt x="231775" y="125325"/>
                    <a:pt x="231775" y="125325"/>
                    <a:pt x="231775" y="176059"/>
                  </a:cubicBezTo>
                  <a:cubicBezTo>
                    <a:pt x="231775" y="179961"/>
                    <a:pt x="229192" y="182563"/>
                    <a:pt x="226608" y="182563"/>
                  </a:cubicBezTo>
                  <a:cubicBezTo>
                    <a:pt x="226608" y="182563"/>
                    <a:pt x="226608" y="182563"/>
                    <a:pt x="105179" y="182563"/>
                  </a:cubicBezTo>
                  <a:cubicBezTo>
                    <a:pt x="102595" y="182563"/>
                    <a:pt x="100012" y="179961"/>
                    <a:pt x="100012" y="176059"/>
                  </a:cubicBezTo>
                  <a:cubicBezTo>
                    <a:pt x="100012" y="176059"/>
                    <a:pt x="100012" y="176059"/>
                    <a:pt x="100012" y="125325"/>
                  </a:cubicBezTo>
                  <a:cubicBezTo>
                    <a:pt x="100012" y="111015"/>
                    <a:pt x="109054" y="98006"/>
                    <a:pt x="123264" y="92802"/>
                  </a:cubicBezTo>
                  <a:cubicBezTo>
                    <a:pt x="123264" y="92802"/>
                    <a:pt x="123264" y="92802"/>
                    <a:pt x="134890" y="90201"/>
                  </a:cubicBezTo>
                  <a:cubicBezTo>
                    <a:pt x="134890" y="88900"/>
                    <a:pt x="134890" y="88900"/>
                    <a:pt x="136182" y="88900"/>
                  </a:cubicBezTo>
                  <a:close/>
                  <a:moveTo>
                    <a:pt x="292100" y="19050"/>
                  </a:moveTo>
                  <a:cubicBezTo>
                    <a:pt x="314019" y="19050"/>
                    <a:pt x="331788" y="36819"/>
                    <a:pt x="331788" y="58738"/>
                  </a:cubicBezTo>
                  <a:cubicBezTo>
                    <a:pt x="331788" y="80657"/>
                    <a:pt x="314019" y="98426"/>
                    <a:pt x="292100" y="98426"/>
                  </a:cubicBezTo>
                  <a:cubicBezTo>
                    <a:pt x="270181" y="98426"/>
                    <a:pt x="252412" y="80657"/>
                    <a:pt x="252412" y="58738"/>
                  </a:cubicBezTo>
                  <a:cubicBezTo>
                    <a:pt x="252412" y="36819"/>
                    <a:pt x="270181" y="19050"/>
                    <a:pt x="292100" y="19050"/>
                  </a:cubicBezTo>
                  <a:close/>
                  <a:moveTo>
                    <a:pt x="39688" y="19050"/>
                  </a:moveTo>
                  <a:cubicBezTo>
                    <a:pt x="61607" y="19050"/>
                    <a:pt x="79376" y="36819"/>
                    <a:pt x="79376" y="58738"/>
                  </a:cubicBezTo>
                  <a:cubicBezTo>
                    <a:pt x="79376" y="80657"/>
                    <a:pt x="61607" y="98426"/>
                    <a:pt x="39688" y="98426"/>
                  </a:cubicBezTo>
                  <a:cubicBezTo>
                    <a:pt x="17769" y="98426"/>
                    <a:pt x="0" y="80657"/>
                    <a:pt x="0" y="58738"/>
                  </a:cubicBezTo>
                  <a:cubicBezTo>
                    <a:pt x="0" y="36819"/>
                    <a:pt x="17769" y="19050"/>
                    <a:pt x="39688" y="19050"/>
                  </a:cubicBezTo>
                  <a:close/>
                  <a:moveTo>
                    <a:pt x="165894" y="0"/>
                  </a:moveTo>
                  <a:cubicBezTo>
                    <a:pt x="187375" y="0"/>
                    <a:pt x="204788" y="17769"/>
                    <a:pt x="204788" y="39688"/>
                  </a:cubicBezTo>
                  <a:cubicBezTo>
                    <a:pt x="204788" y="61607"/>
                    <a:pt x="187375" y="79376"/>
                    <a:pt x="165894" y="79376"/>
                  </a:cubicBezTo>
                  <a:cubicBezTo>
                    <a:pt x="144413" y="79376"/>
                    <a:pt x="127000" y="61607"/>
                    <a:pt x="127000" y="39688"/>
                  </a:cubicBezTo>
                  <a:cubicBezTo>
                    <a:pt x="127000" y="17769"/>
                    <a:pt x="144413" y="0"/>
                    <a:pt x="1658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grpSp>
      <p:grpSp>
        <p:nvGrpSpPr>
          <p:cNvPr id="114" name="组合 113"/>
          <p:cNvGrpSpPr/>
          <p:nvPr/>
        </p:nvGrpSpPr>
        <p:grpSpPr>
          <a:xfrm>
            <a:off x="8098457" y="4707455"/>
            <a:ext cx="456109" cy="456109"/>
            <a:chOff x="10974777" y="5335471"/>
            <a:chExt cx="456228" cy="456228"/>
          </a:xfrm>
          <a:effectLst/>
        </p:grpSpPr>
        <p:sp>
          <p:nvSpPr>
            <p:cNvPr id="115" name="矩形: 圆角 13"/>
            <p:cNvSpPr/>
            <p:nvPr/>
          </p:nvSpPr>
          <p:spPr>
            <a:xfrm>
              <a:off x="10974777" y="5335471"/>
              <a:ext cx="456228" cy="456228"/>
            </a:xfrm>
            <a:prstGeom prst="roundRect">
              <a:avLst/>
            </a:prstGeom>
            <a:solidFill>
              <a:srgbClr val="8C7DA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16" name="椭圆 14"/>
            <p:cNvSpPr/>
            <p:nvPr/>
          </p:nvSpPr>
          <p:spPr>
            <a:xfrm>
              <a:off x="11099630" y="5440262"/>
              <a:ext cx="206523" cy="246647"/>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grpSp>
      <p:grpSp>
        <p:nvGrpSpPr>
          <p:cNvPr id="117" name="组合 116"/>
          <p:cNvGrpSpPr/>
          <p:nvPr/>
        </p:nvGrpSpPr>
        <p:grpSpPr>
          <a:xfrm>
            <a:off x="5476996" y="4707455"/>
            <a:ext cx="456109" cy="456109"/>
            <a:chOff x="8812252" y="5335471"/>
            <a:chExt cx="456228" cy="456228"/>
          </a:xfrm>
          <a:effectLst/>
        </p:grpSpPr>
        <p:sp>
          <p:nvSpPr>
            <p:cNvPr id="118" name="矩形: 圆角 28"/>
            <p:cNvSpPr/>
            <p:nvPr/>
          </p:nvSpPr>
          <p:spPr>
            <a:xfrm>
              <a:off x="8812252" y="5335471"/>
              <a:ext cx="456228" cy="456228"/>
            </a:xfrm>
            <a:prstGeom prst="roundRect">
              <a:avLst/>
            </a:prstGeom>
            <a:solidFill>
              <a:srgbClr val="EFB0B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sp>
          <p:nvSpPr>
            <p:cNvPr id="119" name="椭圆 17"/>
            <p:cNvSpPr/>
            <p:nvPr/>
          </p:nvSpPr>
          <p:spPr>
            <a:xfrm>
              <a:off x="8925148" y="5440262"/>
              <a:ext cx="230435" cy="246647"/>
            </a:xfrm>
            <a:custGeom>
              <a:avLst/>
              <a:gdLst>
                <a:gd name="connsiteX0" fmla="*/ 270013 w 315913"/>
                <a:gd name="connsiteY0" fmla="*/ 244475 h 338138"/>
                <a:gd name="connsiteX1" fmla="*/ 315913 w 315913"/>
                <a:gd name="connsiteY1" fmla="*/ 290647 h 338138"/>
                <a:gd name="connsiteX2" fmla="*/ 315913 w 315913"/>
                <a:gd name="connsiteY2" fmla="*/ 331542 h 338138"/>
                <a:gd name="connsiteX3" fmla="*/ 313290 w 315913"/>
                <a:gd name="connsiteY3" fmla="*/ 335500 h 338138"/>
                <a:gd name="connsiteX4" fmla="*/ 309356 w 315913"/>
                <a:gd name="connsiteY4" fmla="*/ 338138 h 338138"/>
                <a:gd name="connsiteX5" fmla="*/ 231982 w 315913"/>
                <a:gd name="connsiteY5" fmla="*/ 338138 h 338138"/>
                <a:gd name="connsiteX6" fmla="*/ 225425 w 315913"/>
                <a:gd name="connsiteY6" fmla="*/ 331542 h 338138"/>
                <a:gd name="connsiteX7" fmla="*/ 225425 w 315913"/>
                <a:gd name="connsiteY7" fmla="*/ 290647 h 338138"/>
                <a:gd name="connsiteX8" fmla="*/ 270013 w 315913"/>
                <a:gd name="connsiteY8" fmla="*/ 244475 h 338138"/>
                <a:gd name="connsiteX9" fmla="*/ 157956 w 315913"/>
                <a:gd name="connsiteY9" fmla="*/ 244475 h 338138"/>
                <a:gd name="connsiteX10" fmla="*/ 203200 w 315913"/>
                <a:gd name="connsiteY10" fmla="*/ 290647 h 338138"/>
                <a:gd name="connsiteX11" fmla="*/ 203200 w 315913"/>
                <a:gd name="connsiteY11" fmla="*/ 331542 h 338138"/>
                <a:gd name="connsiteX12" fmla="*/ 201869 w 315913"/>
                <a:gd name="connsiteY12" fmla="*/ 335500 h 338138"/>
                <a:gd name="connsiteX13" fmla="*/ 196546 w 315913"/>
                <a:gd name="connsiteY13" fmla="*/ 338138 h 338138"/>
                <a:gd name="connsiteX14" fmla="*/ 119365 w 315913"/>
                <a:gd name="connsiteY14" fmla="*/ 338138 h 338138"/>
                <a:gd name="connsiteX15" fmla="*/ 112712 w 315913"/>
                <a:gd name="connsiteY15" fmla="*/ 331542 h 338138"/>
                <a:gd name="connsiteX16" fmla="*/ 112712 w 315913"/>
                <a:gd name="connsiteY16" fmla="*/ 290647 h 338138"/>
                <a:gd name="connsiteX17" fmla="*/ 157956 w 315913"/>
                <a:gd name="connsiteY17" fmla="*/ 244475 h 338138"/>
                <a:gd name="connsiteX18" fmla="*/ 45900 w 315913"/>
                <a:gd name="connsiteY18" fmla="*/ 244475 h 338138"/>
                <a:gd name="connsiteX19" fmla="*/ 90488 w 315913"/>
                <a:gd name="connsiteY19" fmla="*/ 290647 h 338138"/>
                <a:gd name="connsiteX20" fmla="*/ 90488 w 315913"/>
                <a:gd name="connsiteY20" fmla="*/ 331542 h 338138"/>
                <a:gd name="connsiteX21" fmla="*/ 89176 w 315913"/>
                <a:gd name="connsiteY21" fmla="*/ 335500 h 338138"/>
                <a:gd name="connsiteX22" fmla="*/ 83931 w 315913"/>
                <a:gd name="connsiteY22" fmla="*/ 338138 h 338138"/>
                <a:gd name="connsiteX23" fmla="*/ 6557 w 315913"/>
                <a:gd name="connsiteY23" fmla="*/ 338138 h 338138"/>
                <a:gd name="connsiteX24" fmla="*/ 0 w 315913"/>
                <a:gd name="connsiteY24" fmla="*/ 331542 h 338138"/>
                <a:gd name="connsiteX25" fmla="*/ 0 w 315913"/>
                <a:gd name="connsiteY25" fmla="*/ 290647 h 338138"/>
                <a:gd name="connsiteX26" fmla="*/ 45900 w 315913"/>
                <a:gd name="connsiteY26" fmla="*/ 244475 h 338138"/>
                <a:gd name="connsiteX27" fmla="*/ 271463 w 315913"/>
                <a:gd name="connsiteY27" fmla="*/ 180975 h 338138"/>
                <a:gd name="connsiteX28" fmla="*/ 301625 w 315913"/>
                <a:gd name="connsiteY28" fmla="*/ 211138 h 338138"/>
                <a:gd name="connsiteX29" fmla="*/ 271463 w 315913"/>
                <a:gd name="connsiteY29" fmla="*/ 241300 h 338138"/>
                <a:gd name="connsiteX30" fmla="*/ 241300 w 315913"/>
                <a:gd name="connsiteY30" fmla="*/ 211138 h 338138"/>
                <a:gd name="connsiteX31" fmla="*/ 271463 w 315913"/>
                <a:gd name="connsiteY31" fmla="*/ 180975 h 338138"/>
                <a:gd name="connsiteX32" fmla="*/ 159420 w 315913"/>
                <a:gd name="connsiteY32" fmla="*/ 180975 h 338138"/>
                <a:gd name="connsiteX33" fmla="*/ 188912 w 315913"/>
                <a:gd name="connsiteY33" fmla="*/ 211138 h 338138"/>
                <a:gd name="connsiteX34" fmla="*/ 159420 w 315913"/>
                <a:gd name="connsiteY34" fmla="*/ 241300 h 338138"/>
                <a:gd name="connsiteX35" fmla="*/ 128587 w 315913"/>
                <a:gd name="connsiteY35" fmla="*/ 211138 h 338138"/>
                <a:gd name="connsiteX36" fmla="*/ 159420 w 315913"/>
                <a:gd name="connsiteY36" fmla="*/ 180975 h 338138"/>
                <a:gd name="connsiteX37" fmla="*/ 46038 w 315913"/>
                <a:gd name="connsiteY37" fmla="*/ 180975 h 338138"/>
                <a:gd name="connsiteX38" fmla="*/ 76201 w 315913"/>
                <a:gd name="connsiteY38" fmla="*/ 211138 h 338138"/>
                <a:gd name="connsiteX39" fmla="*/ 46038 w 315913"/>
                <a:gd name="connsiteY39" fmla="*/ 241301 h 338138"/>
                <a:gd name="connsiteX40" fmla="*/ 15875 w 315913"/>
                <a:gd name="connsiteY40" fmla="*/ 211138 h 338138"/>
                <a:gd name="connsiteX41" fmla="*/ 46038 w 315913"/>
                <a:gd name="connsiteY41" fmla="*/ 180975 h 338138"/>
                <a:gd name="connsiteX42" fmla="*/ 270005 w 315913"/>
                <a:gd name="connsiteY42" fmla="*/ 77788 h 338138"/>
                <a:gd name="connsiteX43" fmla="*/ 238125 w 315913"/>
                <a:gd name="connsiteY43" fmla="*/ 109792 h 338138"/>
                <a:gd name="connsiteX44" fmla="*/ 238125 w 315913"/>
                <a:gd name="connsiteY44" fmla="*/ 144463 h 338138"/>
                <a:gd name="connsiteX45" fmla="*/ 303213 w 315913"/>
                <a:gd name="connsiteY45" fmla="*/ 144463 h 338138"/>
                <a:gd name="connsiteX46" fmla="*/ 303213 w 315913"/>
                <a:gd name="connsiteY46" fmla="*/ 109792 h 338138"/>
                <a:gd name="connsiteX47" fmla="*/ 270005 w 315913"/>
                <a:gd name="connsiteY47" fmla="*/ 77788 h 338138"/>
                <a:gd name="connsiteX48" fmla="*/ 270013 w 315913"/>
                <a:gd name="connsiteY48" fmla="*/ 65088 h 338138"/>
                <a:gd name="connsiteX49" fmla="*/ 315913 w 315913"/>
                <a:gd name="connsiteY49" fmla="*/ 109941 h 338138"/>
                <a:gd name="connsiteX50" fmla="*/ 315913 w 315913"/>
                <a:gd name="connsiteY50" fmla="*/ 150836 h 338138"/>
                <a:gd name="connsiteX51" fmla="*/ 313290 w 315913"/>
                <a:gd name="connsiteY51" fmla="*/ 156113 h 338138"/>
                <a:gd name="connsiteX52" fmla="*/ 309356 w 315913"/>
                <a:gd name="connsiteY52" fmla="*/ 158751 h 338138"/>
                <a:gd name="connsiteX53" fmla="*/ 231982 w 315913"/>
                <a:gd name="connsiteY53" fmla="*/ 158751 h 338138"/>
                <a:gd name="connsiteX54" fmla="*/ 225425 w 315913"/>
                <a:gd name="connsiteY54" fmla="*/ 150836 h 338138"/>
                <a:gd name="connsiteX55" fmla="*/ 225425 w 315913"/>
                <a:gd name="connsiteY55" fmla="*/ 109941 h 338138"/>
                <a:gd name="connsiteX56" fmla="*/ 270013 w 315913"/>
                <a:gd name="connsiteY56" fmla="*/ 65088 h 338138"/>
                <a:gd name="connsiteX57" fmla="*/ 157956 w 315913"/>
                <a:gd name="connsiteY57" fmla="*/ 65088 h 338138"/>
                <a:gd name="connsiteX58" fmla="*/ 203200 w 315913"/>
                <a:gd name="connsiteY58" fmla="*/ 109941 h 338138"/>
                <a:gd name="connsiteX59" fmla="*/ 203200 w 315913"/>
                <a:gd name="connsiteY59" fmla="*/ 150836 h 338138"/>
                <a:gd name="connsiteX60" fmla="*/ 201869 w 315913"/>
                <a:gd name="connsiteY60" fmla="*/ 156113 h 338138"/>
                <a:gd name="connsiteX61" fmla="*/ 196546 w 315913"/>
                <a:gd name="connsiteY61" fmla="*/ 158751 h 338138"/>
                <a:gd name="connsiteX62" fmla="*/ 119365 w 315913"/>
                <a:gd name="connsiteY62" fmla="*/ 158751 h 338138"/>
                <a:gd name="connsiteX63" fmla="*/ 112712 w 315913"/>
                <a:gd name="connsiteY63" fmla="*/ 150836 h 338138"/>
                <a:gd name="connsiteX64" fmla="*/ 112712 w 315913"/>
                <a:gd name="connsiteY64" fmla="*/ 109941 h 338138"/>
                <a:gd name="connsiteX65" fmla="*/ 157956 w 315913"/>
                <a:gd name="connsiteY65" fmla="*/ 65088 h 338138"/>
                <a:gd name="connsiteX66" fmla="*/ 45900 w 315913"/>
                <a:gd name="connsiteY66" fmla="*/ 65088 h 338138"/>
                <a:gd name="connsiteX67" fmla="*/ 90488 w 315913"/>
                <a:gd name="connsiteY67" fmla="*/ 109941 h 338138"/>
                <a:gd name="connsiteX68" fmla="*/ 90488 w 315913"/>
                <a:gd name="connsiteY68" fmla="*/ 150836 h 338138"/>
                <a:gd name="connsiteX69" fmla="*/ 89176 w 315913"/>
                <a:gd name="connsiteY69" fmla="*/ 156113 h 338138"/>
                <a:gd name="connsiteX70" fmla="*/ 83931 w 315913"/>
                <a:gd name="connsiteY70" fmla="*/ 158751 h 338138"/>
                <a:gd name="connsiteX71" fmla="*/ 6557 w 315913"/>
                <a:gd name="connsiteY71" fmla="*/ 158751 h 338138"/>
                <a:gd name="connsiteX72" fmla="*/ 0 w 315913"/>
                <a:gd name="connsiteY72" fmla="*/ 150836 h 338138"/>
                <a:gd name="connsiteX73" fmla="*/ 0 w 315913"/>
                <a:gd name="connsiteY73" fmla="*/ 109941 h 338138"/>
                <a:gd name="connsiteX74" fmla="*/ 45900 w 315913"/>
                <a:gd name="connsiteY74" fmla="*/ 65088 h 338138"/>
                <a:gd name="connsiteX75" fmla="*/ 270669 w 315913"/>
                <a:gd name="connsiteY75" fmla="*/ 14288 h 338138"/>
                <a:gd name="connsiteX76" fmla="*/ 254000 w 315913"/>
                <a:gd name="connsiteY76" fmla="*/ 30957 h 338138"/>
                <a:gd name="connsiteX77" fmla="*/ 270669 w 315913"/>
                <a:gd name="connsiteY77" fmla="*/ 47626 h 338138"/>
                <a:gd name="connsiteX78" fmla="*/ 287338 w 315913"/>
                <a:gd name="connsiteY78" fmla="*/ 30957 h 338138"/>
                <a:gd name="connsiteX79" fmla="*/ 270669 w 315913"/>
                <a:gd name="connsiteY79" fmla="*/ 14288 h 338138"/>
                <a:gd name="connsiteX80" fmla="*/ 271463 w 315913"/>
                <a:gd name="connsiteY80" fmla="*/ 0 h 338138"/>
                <a:gd name="connsiteX81" fmla="*/ 301625 w 315913"/>
                <a:gd name="connsiteY81" fmla="*/ 30957 h 338138"/>
                <a:gd name="connsiteX82" fmla="*/ 271463 w 315913"/>
                <a:gd name="connsiteY82" fmla="*/ 61913 h 338138"/>
                <a:gd name="connsiteX83" fmla="*/ 241300 w 315913"/>
                <a:gd name="connsiteY83" fmla="*/ 30957 h 338138"/>
                <a:gd name="connsiteX84" fmla="*/ 271463 w 315913"/>
                <a:gd name="connsiteY84" fmla="*/ 0 h 338138"/>
                <a:gd name="connsiteX85" fmla="*/ 159420 w 315913"/>
                <a:gd name="connsiteY85" fmla="*/ 0 h 338138"/>
                <a:gd name="connsiteX86" fmla="*/ 188912 w 315913"/>
                <a:gd name="connsiteY86" fmla="*/ 30957 h 338138"/>
                <a:gd name="connsiteX87" fmla="*/ 159420 w 315913"/>
                <a:gd name="connsiteY87" fmla="*/ 61913 h 338138"/>
                <a:gd name="connsiteX88" fmla="*/ 128587 w 315913"/>
                <a:gd name="connsiteY88" fmla="*/ 30957 h 338138"/>
                <a:gd name="connsiteX89" fmla="*/ 159420 w 315913"/>
                <a:gd name="connsiteY89" fmla="*/ 0 h 338138"/>
                <a:gd name="connsiteX90" fmla="*/ 46037 w 315913"/>
                <a:gd name="connsiteY90" fmla="*/ 0 h 338138"/>
                <a:gd name="connsiteX91" fmla="*/ 76200 w 315913"/>
                <a:gd name="connsiteY91" fmla="*/ 30957 h 338138"/>
                <a:gd name="connsiteX92" fmla="*/ 46037 w 315913"/>
                <a:gd name="connsiteY92" fmla="*/ 61913 h 338138"/>
                <a:gd name="connsiteX93" fmla="*/ 15875 w 315913"/>
                <a:gd name="connsiteY93" fmla="*/ 30957 h 338138"/>
                <a:gd name="connsiteX94" fmla="*/ 46037 w 315913"/>
                <a:gd name="connsiteY9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5913" h="338138">
                  <a:moveTo>
                    <a:pt x="270013" y="244475"/>
                  </a:moveTo>
                  <a:cubicBezTo>
                    <a:pt x="294930" y="244475"/>
                    <a:pt x="315913" y="265582"/>
                    <a:pt x="315913" y="290647"/>
                  </a:cubicBezTo>
                  <a:cubicBezTo>
                    <a:pt x="315913" y="290647"/>
                    <a:pt x="315913" y="290647"/>
                    <a:pt x="315913" y="331542"/>
                  </a:cubicBezTo>
                  <a:cubicBezTo>
                    <a:pt x="315913" y="332861"/>
                    <a:pt x="314602" y="335500"/>
                    <a:pt x="313290" y="335500"/>
                  </a:cubicBezTo>
                  <a:cubicBezTo>
                    <a:pt x="313290" y="336819"/>
                    <a:pt x="310667" y="338138"/>
                    <a:pt x="309356" y="338138"/>
                  </a:cubicBezTo>
                  <a:cubicBezTo>
                    <a:pt x="309356" y="338138"/>
                    <a:pt x="309356" y="338138"/>
                    <a:pt x="231982" y="338138"/>
                  </a:cubicBezTo>
                  <a:cubicBezTo>
                    <a:pt x="228048" y="338138"/>
                    <a:pt x="225425" y="335500"/>
                    <a:pt x="225425" y="331542"/>
                  </a:cubicBezTo>
                  <a:cubicBezTo>
                    <a:pt x="225425" y="331542"/>
                    <a:pt x="225425" y="331542"/>
                    <a:pt x="225425" y="290647"/>
                  </a:cubicBezTo>
                  <a:cubicBezTo>
                    <a:pt x="225425" y="265582"/>
                    <a:pt x="246408" y="244475"/>
                    <a:pt x="270013" y="244475"/>
                  </a:cubicBezTo>
                  <a:close/>
                  <a:moveTo>
                    <a:pt x="157956" y="244475"/>
                  </a:moveTo>
                  <a:cubicBezTo>
                    <a:pt x="183239" y="244475"/>
                    <a:pt x="203200" y="265582"/>
                    <a:pt x="203200" y="290647"/>
                  </a:cubicBezTo>
                  <a:cubicBezTo>
                    <a:pt x="203200" y="290647"/>
                    <a:pt x="203200" y="290647"/>
                    <a:pt x="203200" y="331542"/>
                  </a:cubicBezTo>
                  <a:cubicBezTo>
                    <a:pt x="203200" y="332861"/>
                    <a:pt x="203200" y="335500"/>
                    <a:pt x="201869" y="335500"/>
                  </a:cubicBezTo>
                  <a:cubicBezTo>
                    <a:pt x="200538" y="336819"/>
                    <a:pt x="199208" y="338138"/>
                    <a:pt x="196546" y="338138"/>
                  </a:cubicBezTo>
                  <a:cubicBezTo>
                    <a:pt x="196546" y="338138"/>
                    <a:pt x="196546" y="338138"/>
                    <a:pt x="119365" y="338138"/>
                  </a:cubicBezTo>
                  <a:cubicBezTo>
                    <a:pt x="115373" y="338138"/>
                    <a:pt x="112712" y="335500"/>
                    <a:pt x="112712" y="331542"/>
                  </a:cubicBezTo>
                  <a:cubicBezTo>
                    <a:pt x="112712" y="331542"/>
                    <a:pt x="112712" y="331542"/>
                    <a:pt x="112712" y="290647"/>
                  </a:cubicBezTo>
                  <a:cubicBezTo>
                    <a:pt x="112712" y="265582"/>
                    <a:pt x="132672" y="244475"/>
                    <a:pt x="157956" y="244475"/>
                  </a:cubicBezTo>
                  <a:close/>
                  <a:moveTo>
                    <a:pt x="45900" y="244475"/>
                  </a:moveTo>
                  <a:cubicBezTo>
                    <a:pt x="69505" y="244475"/>
                    <a:pt x="90488" y="265582"/>
                    <a:pt x="90488" y="290647"/>
                  </a:cubicBezTo>
                  <a:cubicBezTo>
                    <a:pt x="90488" y="290647"/>
                    <a:pt x="90488" y="290647"/>
                    <a:pt x="90488" y="331542"/>
                  </a:cubicBezTo>
                  <a:cubicBezTo>
                    <a:pt x="90488" y="332861"/>
                    <a:pt x="90488" y="335500"/>
                    <a:pt x="89176" y="335500"/>
                  </a:cubicBezTo>
                  <a:cubicBezTo>
                    <a:pt x="87865" y="336819"/>
                    <a:pt x="85242" y="338138"/>
                    <a:pt x="83931" y="338138"/>
                  </a:cubicBezTo>
                  <a:cubicBezTo>
                    <a:pt x="83931" y="338138"/>
                    <a:pt x="83931" y="338138"/>
                    <a:pt x="6557" y="338138"/>
                  </a:cubicBezTo>
                  <a:cubicBezTo>
                    <a:pt x="3934" y="338138"/>
                    <a:pt x="0" y="335500"/>
                    <a:pt x="0" y="331542"/>
                  </a:cubicBezTo>
                  <a:cubicBezTo>
                    <a:pt x="0" y="331542"/>
                    <a:pt x="0" y="331542"/>
                    <a:pt x="0" y="290647"/>
                  </a:cubicBezTo>
                  <a:cubicBezTo>
                    <a:pt x="0" y="265582"/>
                    <a:pt x="20983" y="244475"/>
                    <a:pt x="45900" y="244475"/>
                  </a:cubicBezTo>
                  <a:close/>
                  <a:moveTo>
                    <a:pt x="271463" y="180975"/>
                  </a:moveTo>
                  <a:cubicBezTo>
                    <a:pt x="287200" y="180975"/>
                    <a:pt x="301625" y="194089"/>
                    <a:pt x="301625" y="211138"/>
                  </a:cubicBezTo>
                  <a:cubicBezTo>
                    <a:pt x="301625" y="228186"/>
                    <a:pt x="287200" y="241300"/>
                    <a:pt x="271463" y="241300"/>
                  </a:cubicBezTo>
                  <a:cubicBezTo>
                    <a:pt x="254414" y="241300"/>
                    <a:pt x="241300" y="228186"/>
                    <a:pt x="241300" y="211138"/>
                  </a:cubicBezTo>
                  <a:cubicBezTo>
                    <a:pt x="241300" y="194089"/>
                    <a:pt x="254414" y="180975"/>
                    <a:pt x="271463" y="180975"/>
                  </a:cubicBezTo>
                  <a:close/>
                  <a:moveTo>
                    <a:pt x="159420" y="180975"/>
                  </a:moveTo>
                  <a:cubicBezTo>
                    <a:pt x="175506" y="180975"/>
                    <a:pt x="188912" y="194089"/>
                    <a:pt x="188912" y="211138"/>
                  </a:cubicBezTo>
                  <a:cubicBezTo>
                    <a:pt x="188912" y="228186"/>
                    <a:pt x="175506" y="241300"/>
                    <a:pt x="159420" y="241300"/>
                  </a:cubicBezTo>
                  <a:cubicBezTo>
                    <a:pt x="141992" y="241300"/>
                    <a:pt x="128587" y="228186"/>
                    <a:pt x="128587" y="211138"/>
                  </a:cubicBezTo>
                  <a:cubicBezTo>
                    <a:pt x="128587" y="194089"/>
                    <a:pt x="141992" y="180975"/>
                    <a:pt x="159420" y="180975"/>
                  </a:cubicBezTo>
                  <a:close/>
                  <a:moveTo>
                    <a:pt x="46038" y="180975"/>
                  </a:moveTo>
                  <a:cubicBezTo>
                    <a:pt x="62697" y="180975"/>
                    <a:pt x="76201" y="194479"/>
                    <a:pt x="76201" y="211138"/>
                  </a:cubicBezTo>
                  <a:cubicBezTo>
                    <a:pt x="76201" y="227797"/>
                    <a:pt x="62697" y="241301"/>
                    <a:pt x="46038" y="241301"/>
                  </a:cubicBezTo>
                  <a:cubicBezTo>
                    <a:pt x="29379" y="241301"/>
                    <a:pt x="15875" y="227797"/>
                    <a:pt x="15875" y="211138"/>
                  </a:cubicBezTo>
                  <a:cubicBezTo>
                    <a:pt x="15875" y="194479"/>
                    <a:pt x="29379" y="180975"/>
                    <a:pt x="46038" y="180975"/>
                  </a:cubicBezTo>
                  <a:close/>
                  <a:moveTo>
                    <a:pt x="270005" y="77788"/>
                  </a:moveTo>
                  <a:cubicBezTo>
                    <a:pt x="252736" y="77788"/>
                    <a:pt x="238125" y="92457"/>
                    <a:pt x="238125" y="109792"/>
                  </a:cubicBezTo>
                  <a:cubicBezTo>
                    <a:pt x="238125" y="109792"/>
                    <a:pt x="238125" y="109792"/>
                    <a:pt x="238125" y="144463"/>
                  </a:cubicBezTo>
                  <a:cubicBezTo>
                    <a:pt x="238125" y="144463"/>
                    <a:pt x="238125" y="144463"/>
                    <a:pt x="303213" y="144463"/>
                  </a:cubicBezTo>
                  <a:lnTo>
                    <a:pt x="303213" y="109792"/>
                  </a:lnTo>
                  <a:cubicBezTo>
                    <a:pt x="303213" y="92457"/>
                    <a:pt x="288602" y="77788"/>
                    <a:pt x="270005" y="77788"/>
                  </a:cubicBezTo>
                  <a:close/>
                  <a:moveTo>
                    <a:pt x="270013" y="65088"/>
                  </a:moveTo>
                  <a:cubicBezTo>
                    <a:pt x="294930" y="65088"/>
                    <a:pt x="315913" y="84876"/>
                    <a:pt x="315913" y="109941"/>
                  </a:cubicBezTo>
                  <a:cubicBezTo>
                    <a:pt x="315913" y="109941"/>
                    <a:pt x="315913" y="109941"/>
                    <a:pt x="315913" y="150836"/>
                  </a:cubicBezTo>
                  <a:cubicBezTo>
                    <a:pt x="315913" y="153474"/>
                    <a:pt x="314602" y="154794"/>
                    <a:pt x="313290" y="156113"/>
                  </a:cubicBezTo>
                  <a:cubicBezTo>
                    <a:pt x="313290" y="157432"/>
                    <a:pt x="310667" y="158751"/>
                    <a:pt x="309356" y="158751"/>
                  </a:cubicBezTo>
                  <a:cubicBezTo>
                    <a:pt x="309356" y="158751"/>
                    <a:pt x="309356" y="158751"/>
                    <a:pt x="231982" y="158751"/>
                  </a:cubicBezTo>
                  <a:cubicBezTo>
                    <a:pt x="228048" y="158751"/>
                    <a:pt x="225425" y="154794"/>
                    <a:pt x="225425" y="150836"/>
                  </a:cubicBezTo>
                  <a:cubicBezTo>
                    <a:pt x="225425" y="150836"/>
                    <a:pt x="225425" y="150836"/>
                    <a:pt x="225425" y="109941"/>
                  </a:cubicBezTo>
                  <a:cubicBezTo>
                    <a:pt x="225425" y="84876"/>
                    <a:pt x="246408" y="65088"/>
                    <a:pt x="270013" y="65088"/>
                  </a:cubicBezTo>
                  <a:close/>
                  <a:moveTo>
                    <a:pt x="157956" y="65088"/>
                  </a:moveTo>
                  <a:cubicBezTo>
                    <a:pt x="183239" y="65088"/>
                    <a:pt x="203200" y="84876"/>
                    <a:pt x="203200" y="109941"/>
                  </a:cubicBezTo>
                  <a:cubicBezTo>
                    <a:pt x="203200" y="109941"/>
                    <a:pt x="203200" y="109941"/>
                    <a:pt x="203200" y="150836"/>
                  </a:cubicBezTo>
                  <a:cubicBezTo>
                    <a:pt x="203200" y="153474"/>
                    <a:pt x="203200" y="154794"/>
                    <a:pt x="201869" y="156113"/>
                  </a:cubicBezTo>
                  <a:cubicBezTo>
                    <a:pt x="200538" y="157432"/>
                    <a:pt x="199208" y="158751"/>
                    <a:pt x="196546" y="158751"/>
                  </a:cubicBezTo>
                  <a:cubicBezTo>
                    <a:pt x="196546" y="158751"/>
                    <a:pt x="196546" y="158751"/>
                    <a:pt x="119365" y="158751"/>
                  </a:cubicBezTo>
                  <a:cubicBezTo>
                    <a:pt x="115373" y="158751"/>
                    <a:pt x="112712" y="154794"/>
                    <a:pt x="112712" y="150836"/>
                  </a:cubicBezTo>
                  <a:cubicBezTo>
                    <a:pt x="112712" y="150836"/>
                    <a:pt x="112712" y="150836"/>
                    <a:pt x="112712" y="109941"/>
                  </a:cubicBezTo>
                  <a:cubicBezTo>
                    <a:pt x="112712" y="84876"/>
                    <a:pt x="132672" y="65088"/>
                    <a:pt x="157956" y="65088"/>
                  </a:cubicBezTo>
                  <a:close/>
                  <a:moveTo>
                    <a:pt x="45900" y="65088"/>
                  </a:moveTo>
                  <a:cubicBezTo>
                    <a:pt x="69505" y="65088"/>
                    <a:pt x="90488" y="84876"/>
                    <a:pt x="90488" y="109941"/>
                  </a:cubicBezTo>
                  <a:cubicBezTo>
                    <a:pt x="90488" y="109941"/>
                    <a:pt x="90488" y="109941"/>
                    <a:pt x="90488" y="150836"/>
                  </a:cubicBezTo>
                  <a:cubicBezTo>
                    <a:pt x="90488" y="153474"/>
                    <a:pt x="90488" y="154794"/>
                    <a:pt x="89176" y="156113"/>
                  </a:cubicBezTo>
                  <a:cubicBezTo>
                    <a:pt x="87865" y="157432"/>
                    <a:pt x="85242" y="158751"/>
                    <a:pt x="83931" y="158751"/>
                  </a:cubicBezTo>
                  <a:cubicBezTo>
                    <a:pt x="83931" y="158751"/>
                    <a:pt x="83931" y="158751"/>
                    <a:pt x="6557" y="158751"/>
                  </a:cubicBezTo>
                  <a:cubicBezTo>
                    <a:pt x="3934" y="158751"/>
                    <a:pt x="0" y="154794"/>
                    <a:pt x="0" y="150836"/>
                  </a:cubicBezTo>
                  <a:cubicBezTo>
                    <a:pt x="0" y="150836"/>
                    <a:pt x="0" y="150836"/>
                    <a:pt x="0" y="109941"/>
                  </a:cubicBezTo>
                  <a:cubicBezTo>
                    <a:pt x="0" y="84876"/>
                    <a:pt x="20983" y="65088"/>
                    <a:pt x="45900" y="65088"/>
                  </a:cubicBezTo>
                  <a:close/>
                  <a:moveTo>
                    <a:pt x="270669" y="14288"/>
                  </a:moveTo>
                  <a:cubicBezTo>
                    <a:pt x="261463" y="14288"/>
                    <a:pt x="254000" y="21751"/>
                    <a:pt x="254000" y="30957"/>
                  </a:cubicBezTo>
                  <a:cubicBezTo>
                    <a:pt x="254000" y="40163"/>
                    <a:pt x="261463" y="47626"/>
                    <a:pt x="270669" y="47626"/>
                  </a:cubicBezTo>
                  <a:cubicBezTo>
                    <a:pt x="279875" y="47626"/>
                    <a:pt x="287338" y="40163"/>
                    <a:pt x="287338" y="30957"/>
                  </a:cubicBezTo>
                  <a:cubicBezTo>
                    <a:pt x="287338" y="21751"/>
                    <a:pt x="279875" y="14288"/>
                    <a:pt x="270669" y="14288"/>
                  </a:cubicBezTo>
                  <a:close/>
                  <a:moveTo>
                    <a:pt x="271463" y="0"/>
                  </a:moveTo>
                  <a:cubicBezTo>
                    <a:pt x="287200" y="0"/>
                    <a:pt x="301625" y="13459"/>
                    <a:pt x="301625" y="30957"/>
                  </a:cubicBezTo>
                  <a:cubicBezTo>
                    <a:pt x="301625" y="48454"/>
                    <a:pt x="287200" y="61913"/>
                    <a:pt x="271463" y="61913"/>
                  </a:cubicBezTo>
                  <a:cubicBezTo>
                    <a:pt x="254414" y="61913"/>
                    <a:pt x="241300" y="48454"/>
                    <a:pt x="241300" y="30957"/>
                  </a:cubicBezTo>
                  <a:cubicBezTo>
                    <a:pt x="241300" y="13459"/>
                    <a:pt x="254414" y="0"/>
                    <a:pt x="271463" y="0"/>
                  </a:cubicBezTo>
                  <a:close/>
                  <a:moveTo>
                    <a:pt x="159420" y="0"/>
                  </a:moveTo>
                  <a:cubicBezTo>
                    <a:pt x="175506" y="0"/>
                    <a:pt x="188912" y="13459"/>
                    <a:pt x="188912" y="30957"/>
                  </a:cubicBezTo>
                  <a:cubicBezTo>
                    <a:pt x="188912" y="48454"/>
                    <a:pt x="175506" y="61913"/>
                    <a:pt x="159420" y="61913"/>
                  </a:cubicBezTo>
                  <a:cubicBezTo>
                    <a:pt x="141992" y="61913"/>
                    <a:pt x="128587" y="48454"/>
                    <a:pt x="128587" y="30957"/>
                  </a:cubicBezTo>
                  <a:cubicBezTo>
                    <a:pt x="128587" y="13459"/>
                    <a:pt x="141992" y="0"/>
                    <a:pt x="159420" y="0"/>
                  </a:cubicBezTo>
                  <a:close/>
                  <a:moveTo>
                    <a:pt x="46037" y="0"/>
                  </a:moveTo>
                  <a:cubicBezTo>
                    <a:pt x="63086" y="0"/>
                    <a:pt x="76200" y="13459"/>
                    <a:pt x="76200" y="30957"/>
                  </a:cubicBezTo>
                  <a:cubicBezTo>
                    <a:pt x="76200" y="48454"/>
                    <a:pt x="63086" y="61913"/>
                    <a:pt x="46037" y="61913"/>
                  </a:cubicBezTo>
                  <a:cubicBezTo>
                    <a:pt x="28989" y="61913"/>
                    <a:pt x="15875" y="48454"/>
                    <a:pt x="15875" y="30957"/>
                  </a:cubicBezTo>
                  <a:cubicBezTo>
                    <a:pt x="15875" y="13459"/>
                    <a:pt x="28989" y="0"/>
                    <a:pt x="4603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grpSp>
      <p:sp>
        <p:nvSpPr>
          <p:cNvPr id="2" name="文本框 1"/>
          <p:cNvSpPr txBox="1"/>
          <p:nvPr/>
        </p:nvSpPr>
        <p:spPr>
          <a:xfrm>
            <a:off x="3830320" y="4272915"/>
            <a:ext cx="3612515" cy="365125"/>
          </a:xfrm>
          <a:prstGeom prst="rect">
            <a:avLst/>
          </a:prstGeom>
          <a:noFill/>
        </p:spPr>
        <p:txBody>
          <a:bodyPr wrap="square">
            <a:spAutoFit/>
          </a:bodyPr>
          <a:p>
            <a:pPr defTabSz="913765">
              <a:defRPr/>
            </a:pPr>
            <a:r>
              <a:rPr lang="zh-CN" altLang="en-US" sz="1780" dirty="0">
                <a:solidFill>
                  <a:schemeClr val="tx1">
                    <a:lumMod val="65000"/>
                    <a:lumOff val="35000"/>
                  </a:schemeClr>
                </a:solidFill>
                <a:cs typeface="+mn-ea"/>
                <a:sym typeface="+mn-lt"/>
              </a:rPr>
              <a:t>软工成员：陈泓静 杨天宏 农孟璘</a:t>
            </a:r>
            <a:r>
              <a:rPr lang="zh-CN" altLang="en-US" sz="1780" dirty="0">
                <a:solidFill>
                  <a:schemeClr val="tx1">
                    <a:lumMod val="65000"/>
                    <a:lumOff val="35000"/>
                  </a:schemeClr>
                </a:solidFill>
                <a:cs typeface="+mn-ea"/>
                <a:sym typeface="+mn-lt"/>
              </a:rPr>
              <a:t> </a:t>
            </a:r>
            <a:endParaRPr lang="zh-CN" altLang="en-US" sz="1780" dirty="0">
              <a:solidFill>
                <a:schemeClr val="tx1">
                  <a:lumMod val="65000"/>
                  <a:lumOff val="35000"/>
                </a:schemeClr>
              </a:solidFill>
              <a:cs typeface="+mn-ea"/>
              <a:sym typeface="+mn-l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bldLst>
      <p:bldP spid="85" grpId="0"/>
      <p:bldP spid="104"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组合 53"/>
          <p:cNvGrpSpPr/>
          <p:nvPr/>
        </p:nvGrpSpPr>
        <p:grpSpPr>
          <a:xfrm>
            <a:off x="4587005" y="414382"/>
            <a:ext cx="3014814" cy="725374"/>
            <a:chOff x="5335746" y="2484877"/>
            <a:chExt cx="4648785" cy="725374"/>
          </a:xfrm>
        </p:grpSpPr>
        <p:sp>
          <p:nvSpPr>
            <p:cNvPr id="55" name="文本框 54"/>
            <p:cNvSpPr txBox="1"/>
            <p:nvPr/>
          </p:nvSpPr>
          <p:spPr>
            <a:xfrm>
              <a:off x="5387056" y="2503496"/>
              <a:ext cx="4597475" cy="706755"/>
            </a:xfrm>
            <a:prstGeom prst="rect">
              <a:avLst/>
            </a:prstGeom>
            <a:noFill/>
          </p:spPr>
          <p:txBody>
            <a:bodyPr wrap="square">
              <a:spAutoFit/>
            </a:bodyPr>
            <a:lstStyle/>
            <a:p>
              <a:pPr algn="ctr" defTabSz="913765">
                <a:defRPr/>
              </a:pPr>
              <a:r>
                <a:rPr lang="zh-CN" altLang="en-US" sz="4000" spc="267" dirty="0">
                  <a:solidFill>
                    <a:srgbClr val="B2D4E0"/>
                  </a:solidFill>
                  <a:cs typeface="+mn-ea"/>
                  <a:sym typeface="+mn-lt"/>
                </a:rPr>
                <a:t>小组分工</a:t>
              </a:r>
              <a:endParaRPr lang="zh-CN" altLang="en-US" sz="4000" spc="267" dirty="0">
                <a:solidFill>
                  <a:srgbClr val="B2D4E0"/>
                </a:solidFill>
                <a:cs typeface="+mn-ea"/>
                <a:sym typeface="+mn-lt"/>
              </a:endParaRPr>
            </a:p>
          </p:txBody>
        </p:sp>
        <p:sp>
          <p:nvSpPr>
            <p:cNvPr id="56" name="文本框 55"/>
            <p:cNvSpPr txBox="1"/>
            <p:nvPr/>
          </p:nvSpPr>
          <p:spPr>
            <a:xfrm>
              <a:off x="5335746" y="2484877"/>
              <a:ext cx="4597475" cy="706755"/>
            </a:xfrm>
            <a:prstGeom prst="rect">
              <a:avLst/>
            </a:prstGeom>
            <a:noFill/>
          </p:spPr>
          <p:txBody>
            <a:bodyPr wrap="square">
              <a:spAutoFit/>
            </a:bodyPr>
            <a:lstStyle/>
            <a:p>
              <a:pPr algn="ctr" defTabSz="913765">
                <a:defRPr/>
              </a:pPr>
              <a:r>
                <a:rPr lang="zh-CN" altLang="en-US" sz="4000" spc="267" dirty="0">
                  <a:ln w="12700">
                    <a:solidFill>
                      <a:srgbClr val="8C7DA6"/>
                    </a:solidFill>
                  </a:ln>
                  <a:noFill/>
                  <a:cs typeface="+mn-ea"/>
                  <a:sym typeface="+mn-lt"/>
                </a:rPr>
                <a:t>小组分工</a:t>
              </a:r>
              <a:endParaRPr lang="zh-CN" altLang="en-US" sz="4000" spc="267" dirty="0">
                <a:ln w="12700">
                  <a:solidFill>
                    <a:srgbClr val="8C7DA6"/>
                  </a:solidFill>
                </a:ln>
                <a:noFill/>
                <a:cs typeface="+mn-ea"/>
                <a:sym typeface="+mn-lt"/>
              </a:endParaRPr>
            </a:p>
          </p:txBody>
        </p:sp>
      </p:grpSp>
      <p:grpSp>
        <p:nvGrpSpPr>
          <p:cNvPr id="51" name="组合 50"/>
          <p:cNvGrpSpPr/>
          <p:nvPr/>
        </p:nvGrpSpPr>
        <p:grpSpPr>
          <a:xfrm>
            <a:off x="1980186" y="2120113"/>
            <a:ext cx="2902714" cy="515798"/>
            <a:chOff x="1980481" y="4530725"/>
            <a:chExt cx="3144720" cy="558800"/>
          </a:xfrm>
          <a:solidFill>
            <a:srgbClr val="EFB0B4"/>
          </a:solidFill>
        </p:grpSpPr>
        <p:sp>
          <p:nvSpPr>
            <p:cNvPr id="52" name="圆角矩形 15"/>
            <p:cNvSpPr/>
            <p:nvPr/>
          </p:nvSpPr>
          <p:spPr>
            <a:xfrm>
              <a:off x="1980481" y="4530725"/>
              <a:ext cx="3144720" cy="558800"/>
            </a:xfrm>
            <a:prstGeom prst="roundRect">
              <a:avLst>
                <a:gd name="adj"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cs typeface="+mn-ea"/>
                <a:sym typeface="+mn-lt"/>
              </a:endParaRPr>
            </a:p>
          </p:txBody>
        </p:sp>
        <p:sp>
          <p:nvSpPr>
            <p:cNvPr id="53" name="椭圆 52"/>
            <p:cNvSpPr>
              <a:spLocks noChangeAspect="1"/>
            </p:cNvSpPr>
            <p:nvPr/>
          </p:nvSpPr>
          <p:spPr>
            <a:xfrm>
              <a:off x="2091449" y="4642050"/>
              <a:ext cx="2860336" cy="33615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cs typeface="+mn-ea"/>
                  <a:sym typeface="+mn-lt"/>
                </a:rPr>
                <a:t>小游戏编程</a:t>
              </a:r>
              <a:r>
                <a:rPr lang="en-US" altLang="zh-CN" sz="1400" dirty="0">
                  <a:solidFill>
                    <a:schemeClr val="bg1"/>
                  </a:solidFill>
                  <a:cs typeface="+mn-ea"/>
                  <a:sym typeface="+mn-lt"/>
                </a:rPr>
                <a:t>---</a:t>
              </a:r>
              <a:r>
                <a:rPr lang="zh-CN" altLang="en-US" sz="1400" dirty="0">
                  <a:solidFill>
                    <a:schemeClr val="bg1"/>
                  </a:solidFill>
                  <a:cs typeface="+mn-ea"/>
                  <a:sym typeface="+mn-lt"/>
                </a:rPr>
                <a:t>陈泓静</a:t>
              </a:r>
              <a:endParaRPr lang="zh-CN" altLang="en-US" sz="1400" dirty="0">
                <a:solidFill>
                  <a:schemeClr val="bg1"/>
                </a:solidFill>
                <a:cs typeface="+mn-ea"/>
                <a:sym typeface="+mn-lt"/>
              </a:endParaRPr>
            </a:p>
          </p:txBody>
        </p:sp>
      </p:grpSp>
      <p:sp>
        <p:nvSpPr>
          <p:cNvPr id="59" name="圆角矩形 13"/>
          <p:cNvSpPr/>
          <p:nvPr/>
        </p:nvSpPr>
        <p:spPr>
          <a:xfrm>
            <a:off x="1980186" y="3614504"/>
            <a:ext cx="2902714" cy="515798"/>
          </a:xfrm>
          <a:prstGeom prst="roundRect">
            <a:avLst>
              <a:gd name="adj" fmla="val 0"/>
            </a:avLst>
          </a:prstGeom>
          <a:solidFill>
            <a:srgbClr val="F39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cs typeface="+mn-ea"/>
                <a:sym typeface="+mn-lt"/>
              </a:rPr>
              <a:t>濮院旅游互动编程</a:t>
            </a:r>
            <a:r>
              <a:rPr lang="en-US" altLang="zh-CN" sz="1400" dirty="0">
                <a:solidFill>
                  <a:schemeClr val="bg1"/>
                </a:solidFill>
                <a:cs typeface="+mn-ea"/>
                <a:sym typeface="+mn-lt"/>
              </a:rPr>
              <a:t>---</a:t>
            </a:r>
            <a:r>
              <a:rPr lang="zh-CN" altLang="en-US" sz="1400" dirty="0">
                <a:solidFill>
                  <a:schemeClr val="bg1"/>
                </a:solidFill>
                <a:cs typeface="+mn-ea"/>
                <a:sym typeface="+mn-lt"/>
              </a:rPr>
              <a:t>杨天宏</a:t>
            </a:r>
            <a:endParaRPr lang="zh-CN" altLang="en-US" sz="1400" dirty="0">
              <a:solidFill>
                <a:schemeClr val="bg1"/>
              </a:solidFill>
              <a:cs typeface="+mn-ea"/>
              <a:sym typeface="+mn-lt"/>
            </a:endParaRPr>
          </a:p>
        </p:txBody>
      </p:sp>
      <p:sp>
        <p:nvSpPr>
          <p:cNvPr id="63" name="圆角矩形 14"/>
          <p:cNvSpPr/>
          <p:nvPr/>
        </p:nvSpPr>
        <p:spPr>
          <a:xfrm>
            <a:off x="1979930" y="4931410"/>
            <a:ext cx="2902585" cy="515620"/>
          </a:xfrm>
          <a:prstGeom prst="roundRect">
            <a:avLst>
              <a:gd name="adj" fmla="val 0"/>
            </a:avLst>
          </a:prstGeom>
          <a:solidFill>
            <a:srgbClr val="B2D4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solidFill>
                  <a:schemeClr val="bg1"/>
                </a:solidFill>
                <a:cs typeface="+mn-ea"/>
                <a:sym typeface="+mn-lt"/>
              </a:rPr>
              <a:t>濮院毛衫互动编程</a:t>
            </a:r>
            <a:r>
              <a:rPr lang="en-US" altLang="zh-CN" sz="1400" dirty="0">
                <a:solidFill>
                  <a:schemeClr val="bg1"/>
                </a:solidFill>
                <a:cs typeface="+mn-ea"/>
                <a:sym typeface="+mn-lt"/>
              </a:rPr>
              <a:t>---</a:t>
            </a:r>
            <a:r>
              <a:rPr lang="zh-CN" altLang="en-US" sz="1400" dirty="0">
                <a:solidFill>
                  <a:schemeClr val="bg1"/>
                </a:solidFill>
                <a:cs typeface="+mn-ea"/>
                <a:sym typeface="+mn-lt"/>
              </a:rPr>
              <a:t>农孟璘</a:t>
            </a:r>
            <a:endParaRPr lang="zh-CN" altLang="en-US" sz="1400" dirty="0">
              <a:solidFill>
                <a:schemeClr val="bg1"/>
              </a:solidFill>
              <a:cs typeface="+mn-ea"/>
              <a:sym typeface="+mn-lt"/>
            </a:endParaRPr>
          </a:p>
        </p:txBody>
      </p:sp>
      <p:sp>
        <p:nvSpPr>
          <p:cNvPr id="71" name="矩形 70"/>
          <p:cNvSpPr/>
          <p:nvPr/>
        </p:nvSpPr>
        <p:spPr>
          <a:xfrm>
            <a:off x="5316718" y="2119639"/>
            <a:ext cx="5727737" cy="866140"/>
          </a:xfrm>
          <a:prstGeom prst="rect">
            <a:avLst/>
          </a:prstGeom>
        </p:spPr>
        <p:txBody>
          <a:bodyPr wrap="square">
            <a:spAutoFit/>
          </a:bodyPr>
          <a:lstStyle/>
          <a:p>
            <a:pPr>
              <a:lnSpc>
                <a:spcPct val="120000"/>
              </a:lnSpc>
            </a:pPr>
            <a:r>
              <a:rPr lang="zh-CN" altLang="en-US" sz="1400" dirty="0">
                <a:cs typeface="+mn-ea"/>
                <a:sym typeface="+mn-lt"/>
              </a:rPr>
              <a:t>主要负责制作小游戏，比如拼图、老虎机、连连看等，将好玩有趣，自由度较高的小游戏融入作品当中，让用户能够自定义形象，提高趣味性。</a:t>
            </a:r>
            <a:endParaRPr lang="zh-CN" altLang="en-US" sz="1400" dirty="0">
              <a:cs typeface="+mn-ea"/>
              <a:sym typeface="+mn-lt"/>
            </a:endParaRPr>
          </a:p>
          <a:p>
            <a:pPr>
              <a:lnSpc>
                <a:spcPct val="120000"/>
              </a:lnSpc>
            </a:pPr>
            <a:r>
              <a:rPr lang="zh-CN" altLang="en-US" sz="1400" dirty="0">
                <a:cs typeface="+mn-ea"/>
                <a:sym typeface="+mn-lt"/>
              </a:rPr>
              <a:t>其次还有启动界面，大地图交互，以及菜单栏制作。</a:t>
            </a:r>
            <a:endParaRPr lang="zh-CN" altLang="en-US" sz="1400" dirty="0">
              <a:cs typeface="+mn-ea"/>
              <a:sym typeface="+mn-lt"/>
            </a:endParaRPr>
          </a:p>
        </p:txBody>
      </p:sp>
      <p:sp>
        <p:nvSpPr>
          <p:cNvPr id="72" name="矩形 71"/>
          <p:cNvSpPr/>
          <p:nvPr/>
        </p:nvSpPr>
        <p:spPr>
          <a:xfrm>
            <a:off x="5316718" y="3614504"/>
            <a:ext cx="5894016" cy="607695"/>
          </a:xfrm>
          <a:prstGeom prst="rect">
            <a:avLst/>
          </a:prstGeom>
        </p:spPr>
        <p:txBody>
          <a:bodyPr wrap="square">
            <a:spAutoFit/>
          </a:bodyPr>
          <a:lstStyle/>
          <a:p>
            <a:pPr>
              <a:lnSpc>
                <a:spcPct val="120000"/>
              </a:lnSpc>
            </a:pPr>
            <a:r>
              <a:rPr lang="zh-CN" altLang="en-US" sz="1400" dirty="0">
                <a:cs typeface="+mn-ea"/>
                <a:sym typeface="+mn-lt"/>
              </a:rPr>
              <a:t>依据图片素材，结合游戏玩法做出小地图的点击交互等，实现与濮院人文风景旅游的全方位交流互动。濮院旅游下的一系列交互。</a:t>
            </a:r>
            <a:endParaRPr lang="zh-CN" altLang="en-US" sz="1400" dirty="0">
              <a:cs typeface="+mn-ea"/>
              <a:sym typeface="+mn-lt"/>
            </a:endParaRPr>
          </a:p>
        </p:txBody>
      </p:sp>
      <p:sp>
        <p:nvSpPr>
          <p:cNvPr id="73" name="矩形 72"/>
          <p:cNvSpPr/>
          <p:nvPr/>
        </p:nvSpPr>
        <p:spPr>
          <a:xfrm>
            <a:off x="5316718" y="4931688"/>
            <a:ext cx="5894016" cy="866140"/>
          </a:xfrm>
          <a:prstGeom prst="rect">
            <a:avLst/>
          </a:prstGeom>
        </p:spPr>
        <p:txBody>
          <a:bodyPr wrap="square">
            <a:spAutoFit/>
          </a:bodyPr>
          <a:lstStyle/>
          <a:p>
            <a:pPr>
              <a:lnSpc>
                <a:spcPct val="120000"/>
              </a:lnSpc>
            </a:pPr>
            <a:r>
              <a:rPr lang="zh-CN" altLang="en-US" sz="1400" dirty="0">
                <a:cs typeface="+mn-ea"/>
                <a:sym typeface="+mn-lt"/>
              </a:rPr>
              <a:t>依据</a:t>
            </a:r>
            <a:r>
              <a:rPr lang="zh-CN" altLang="en-US" sz="1400">
                <a:cs typeface="+mn-ea"/>
                <a:sym typeface="+mn-lt"/>
              </a:rPr>
              <a:t>图片素材，将濮院时尚的羊毛衫通过互动和小游戏交织在一起。</a:t>
            </a:r>
            <a:r>
              <a:rPr lang="zh-CN" altLang="en-US" sz="1400" dirty="0">
                <a:cs typeface="+mn-ea"/>
                <a:sym typeface="+mn-lt"/>
              </a:rPr>
              <a:t>濮院毛衫</a:t>
            </a:r>
            <a:r>
              <a:rPr lang="zh-CN" altLang="en-US" sz="1400" dirty="0">
                <a:cs typeface="+mn-ea"/>
                <a:sym typeface="+mn-lt"/>
              </a:rPr>
              <a:t>下的一系列交互。</a:t>
            </a:r>
            <a:endParaRPr lang="zh-CN" altLang="en-US" sz="1400" dirty="0">
              <a:cs typeface="+mn-ea"/>
              <a:sym typeface="+mn-lt"/>
            </a:endParaRPr>
          </a:p>
          <a:p>
            <a:pPr>
              <a:lnSpc>
                <a:spcPct val="120000"/>
              </a:lnSpc>
            </a:pPr>
            <a:endParaRPr lang="zh-CN" altLang="en-US" sz="14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bldLst>
      <p:bldP spid="71" grpId="0"/>
      <p:bldP spid="72" grpId="0"/>
      <p:bldP spid="7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1540" t="1527" r="1540" b="1527"/>
          <a:stretch>
            <a:fillRect/>
          </a:stretch>
        </p:blipFill>
        <p:spPr>
          <a:xfrm>
            <a:off x="634" y="-1"/>
            <a:ext cx="12188825" cy="6858001"/>
          </a:xfrm>
          <a:prstGeom prst="rect">
            <a:avLst/>
          </a:prstGeom>
        </p:spPr>
      </p:pic>
      <p:sp>
        <p:nvSpPr>
          <p:cNvPr id="18" name="Rectangle 44"/>
          <p:cNvSpPr/>
          <p:nvPr/>
        </p:nvSpPr>
        <p:spPr>
          <a:xfrm>
            <a:off x="3198832" y="4811222"/>
            <a:ext cx="5791161" cy="414020"/>
          </a:xfrm>
          <a:prstGeom prst="rect">
            <a:avLst/>
          </a:prstGeom>
        </p:spPr>
        <p:txBody>
          <a:bodyPr wrap="square">
            <a:spAutoFit/>
          </a:bodyPr>
          <a:lstStyle/>
          <a:p>
            <a:pPr algn="ctr">
              <a:lnSpc>
                <a:spcPct val="150000"/>
              </a:lnSpc>
              <a:defRPr/>
            </a:pPr>
            <a:r>
              <a:rPr lang="zh-CN" altLang="en-US" sz="1400" dirty="0">
                <a:solidFill>
                  <a:schemeClr val="tx1">
                    <a:lumMod val="65000"/>
                    <a:lumOff val="35000"/>
                  </a:schemeClr>
                </a:solidFill>
                <a:cs typeface="+mn-ea"/>
                <a:sym typeface="+mn-lt"/>
              </a:rPr>
              <a:t>（有些可能跟要做的有点无关）</a:t>
            </a:r>
            <a:endParaRPr lang="zh-CN" altLang="en-US" sz="1400" dirty="0">
              <a:solidFill>
                <a:schemeClr val="tx1">
                  <a:lumMod val="65000"/>
                  <a:lumOff val="35000"/>
                </a:schemeClr>
              </a:solidFill>
              <a:cs typeface="+mn-ea"/>
              <a:sym typeface="+mn-lt"/>
            </a:endParaRPr>
          </a:p>
        </p:txBody>
      </p:sp>
      <p:grpSp>
        <p:nvGrpSpPr>
          <p:cNvPr id="10" name="组合 9"/>
          <p:cNvGrpSpPr/>
          <p:nvPr/>
        </p:nvGrpSpPr>
        <p:grpSpPr>
          <a:xfrm>
            <a:off x="4376538" y="662898"/>
            <a:ext cx="3156826" cy="3259919"/>
            <a:chOff x="4656594" y="1112602"/>
            <a:chExt cx="3156826" cy="3259919"/>
          </a:xfrm>
        </p:grpSpPr>
        <p:grpSp>
          <p:nvGrpSpPr>
            <p:cNvPr id="4" name="组合 3"/>
            <p:cNvGrpSpPr/>
            <p:nvPr/>
          </p:nvGrpSpPr>
          <p:grpSpPr>
            <a:xfrm>
              <a:off x="6274747" y="1180057"/>
              <a:ext cx="1538673" cy="3192464"/>
              <a:chOff x="5972718" y="1180057"/>
              <a:chExt cx="1538673" cy="3192464"/>
            </a:xfrm>
          </p:grpSpPr>
          <p:sp>
            <p:nvSpPr>
              <p:cNvPr id="71" name="文本框 70"/>
              <p:cNvSpPr txBox="1"/>
              <p:nvPr/>
            </p:nvSpPr>
            <p:spPr>
              <a:xfrm>
                <a:off x="6050735" y="1180057"/>
                <a:ext cx="1460656" cy="3154710"/>
              </a:xfrm>
              <a:prstGeom prst="rect">
                <a:avLst/>
              </a:prstGeom>
              <a:noFill/>
            </p:spPr>
            <p:txBody>
              <a:bodyPr wrap="none" rtlCol="0">
                <a:spAutoFit/>
              </a:bodyPr>
              <a:lstStyle/>
              <a:p>
                <a:r>
                  <a:rPr lang="en-US" altLang="zh-CN" sz="19900" dirty="0">
                    <a:solidFill>
                      <a:srgbClr val="F39800"/>
                    </a:solidFill>
                    <a:latin typeface="时尚中黑简体" panose="01010104010101010101" pitchFamily="2" charset="-122"/>
                    <a:ea typeface="时尚中黑简体" panose="01010104010101010101" pitchFamily="2" charset="-122"/>
                    <a:cs typeface="+mn-ea"/>
                    <a:sym typeface="+mn-lt"/>
                  </a:rPr>
                  <a:t>4</a:t>
                </a:r>
                <a:endParaRPr lang="zh-CN" altLang="en-US" sz="19900" dirty="0">
                  <a:solidFill>
                    <a:srgbClr val="F39800"/>
                  </a:solidFill>
                  <a:latin typeface="时尚中黑简体" panose="01010104010101010101" pitchFamily="2" charset="-122"/>
                  <a:ea typeface="时尚中黑简体" panose="01010104010101010101" pitchFamily="2" charset="-122"/>
                  <a:cs typeface="+mn-ea"/>
                  <a:sym typeface="+mn-lt"/>
                </a:endParaRPr>
              </a:p>
            </p:txBody>
          </p:sp>
          <p:sp>
            <p:nvSpPr>
              <p:cNvPr id="81" name="文本框 80"/>
              <p:cNvSpPr txBox="1"/>
              <p:nvPr/>
            </p:nvSpPr>
            <p:spPr>
              <a:xfrm>
                <a:off x="5972718" y="1217811"/>
                <a:ext cx="1460656" cy="3154710"/>
              </a:xfrm>
              <a:prstGeom prst="rect">
                <a:avLst/>
              </a:prstGeom>
              <a:noFill/>
            </p:spPr>
            <p:txBody>
              <a:bodyPr wrap="none" rtlCol="0">
                <a:spAutoFit/>
              </a:bodyPr>
              <a:lstStyle/>
              <a:p>
                <a:r>
                  <a:rPr lang="en-US" altLang="zh-CN"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rPr>
                  <a:t>4</a:t>
                </a:r>
                <a:endParaRPr lang="zh-CN" altLang="en-US"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endParaRPr>
              </a:p>
            </p:txBody>
          </p:sp>
        </p:grpSp>
        <p:grpSp>
          <p:nvGrpSpPr>
            <p:cNvPr id="5" name="组合 4"/>
            <p:cNvGrpSpPr/>
            <p:nvPr/>
          </p:nvGrpSpPr>
          <p:grpSpPr>
            <a:xfrm>
              <a:off x="4656594" y="1112602"/>
              <a:ext cx="1538673" cy="3192464"/>
              <a:chOff x="4656594" y="1112602"/>
              <a:chExt cx="1538673" cy="3192464"/>
            </a:xfrm>
          </p:grpSpPr>
          <p:sp>
            <p:nvSpPr>
              <p:cNvPr id="6" name="文本框 5"/>
              <p:cNvSpPr txBox="1"/>
              <p:nvPr/>
            </p:nvSpPr>
            <p:spPr>
              <a:xfrm>
                <a:off x="4734611" y="1112602"/>
                <a:ext cx="1460656" cy="3154710"/>
              </a:xfrm>
              <a:prstGeom prst="rect">
                <a:avLst/>
              </a:prstGeom>
              <a:noFill/>
            </p:spPr>
            <p:txBody>
              <a:bodyPr wrap="none" rtlCol="0">
                <a:spAutoFit/>
              </a:bodyPr>
              <a:lstStyle/>
              <a:p>
                <a:r>
                  <a:rPr lang="en-US" altLang="zh-CN" sz="19900" dirty="0">
                    <a:solidFill>
                      <a:srgbClr val="B2D4E0"/>
                    </a:solidFill>
                    <a:latin typeface="时尚中黑简体" panose="01010104010101010101" pitchFamily="2" charset="-122"/>
                    <a:ea typeface="时尚中黑简体" panose="01010104010101010101" pitchFamily="2" charset="-122"/>
                    <a:cs typeface="+mn-ea"/>
                    <a:sym typeface="+mn-lt"/>
                  </a:rPr>
                  <a:t>0</a:t>
                </a:r>
                <a:endParaRPr lang="zh-CN" altLang="en-US" sz="19900" dirty="0">
                  <a:solidFill>
                    <a:srgbClr val="B2D4E0"/>
                  </a:solidFill>
                  <a:latin typeface="时尚中黑简体" panose="01010104010101010101" pitchFamily="2" charset="-122"/>
                  <a:ea typeface="时尚中黑简体" panose="01010104010101010101" pitchFamily="2" charset="-122"/>
                  <a:cs typeface="+mn-ea"/>
                  <a:sym typeface="+mn-lt"/>
                </a:endParaRPr>
              </a:p>
            </p:txBody>
          </p:sp>
          <p:sp>
            <p:nvSpPr>
              <p:cNvPr id="80" name="文本框 79"/>
              <p:cNvSpPr txBox="1"/>
              <p:nvPr/>
            </p:nvSpPr>
            <p:spPr>
              <a:xfrm>
                <a:off x="4656594" y="1150356"/>
                <a:ext cx="1460656" cy="3154710"/>
              </a:xfrm>
              <a:prstGeom prst="rect">
                <a:avLst/>
              </a:prstGeom>
              <a:noFill/>
            </p:spPr>
            <p:txBody>
              <a:bodyPr wrap="none" rtlCol="0">
                <a:spAutoFit/>
              </a:bodyPr>
              <a:lstStyle/>
              <a:p>
                <a:r>
                  <a:rPr lang="en-US" altLang="zh-CN"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rPr>
                  <a:t>0</a:t>
                </a:r>
                <a:endParaRPr lang="zh-CN" altLang="en-US"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endParaRPr>
              </a:p>
            </p:txBody>
          </p:sp>
        </p:grpSp>
      </p:grpSp>
      <p:sp>
        <p:nvSpPr>
          <p:cNvPr id="53" name="文本框 52"/>
          <p:cNvSpPr txBox="1"/>
          <p:nvPr/>
        </p:nvSpPr>
        <p:spPr>
          <a:xfrm>
            <a:off x="3465183" y="3365022"/>
            <a:ext cx="5259727" cy="1445260"/>
          </a:xfrm>
          <a:prstGeom prst="rect">
            <a:avLst/>
          </a:prstGeom>
          <a:noFill/>
        </p:spPr>
        <p:txBody>
          <a:bodyPr wrap="square" rtlCol="0">
            <a:spAutoFit/>
          </a:bodyPr>
          <a:lstStyle/>
          <a:p>
            <a:pPr algn="ctr"/>
            <a:r>
              <a:rPr lang="zh-CN" altLang="en-US" sz="8800" dirty="0">
                <a:solidFill>
                  <a:srgbClr val="EFB0B4"/>
                </a:solidFill>
                <a:cs typeface="+mn-ea"/>
                <a:sym typeface="+mn-lt"/>
              </a:rPr>
              <a:t>优秀案例</a:t>
            </a:r>
            <a:r>
              <a:rPr lang="en-US" altLang="zh-CN" sz="8800" dirty="0">
                <a:solidFill>
                  <a:srgbClr val="EFB0B4"/>
                </a:solidFill>
                <a:cs typeface="+mn-ea"/>
                <a:sym typeface="+mn-lt"/>
              </a:rPr>
              <a:t>.</a:t>
            </a:r>
            <a:endParaRPr lang="zh-CN" altLang="en-US" sz="8800" dirty="0">
              <a:solidFill>
                <a:srgbClr val="EFB0B4"/>
              </a:solidFill>
              <a:cs typeface="+mn-ea"/>
              <a:sym typeface="+mn-l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bldLst>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3" name="Image1"/>
          <p:cNvPicPr/>
          <p:nvPr/>
        </p:nvPicPr>
        <p:blipFill>
          <a:blip r:embed="rId1" cstate="print"/>
          <a:srcRect/>
          <a:stretch>
            <a:fillRect/>
          </a:stretch>
        </p:blipFill>
        <p:spPr>
          <a:xfrm>
            <a:off x="6285230" y="760730"/>
            <a:ext cx="4525010" cy="1640205"/>
          </a:xfrm>
          <a:prstGeom prst="rect">
            <a:avLst/>
          </a:prstGeom>
        </p:spPr>
      </p:pic>
      <p:sp>
        <p:nvSpPr>
          <p:cNvPr id="48" name="文本框 47"/>
          <p:cNvSpPr txBox="1"/>
          <p:nvPr/>
        </p:nvSpPr>
        <p:spPr>
          <a:xfrm>
            <a:off x="3333750" y="212090"/>
            <a:ext cx="5486400" cy="645160"/>
          </a:xfrm>
          <a:prstGeom prst="rect">
            <a:avLst/>
          </a:prstGeom>
          <a:noFill/>
        </p:spPr>
        <p:txBody>
          <a:bodyPr wrap="square">
            <a:spAutoFit/>
          </a:bodyPr>
          <a:p>
            <a:pPr algn="ctr" defTabSz="913765">
              <a:defRPr/>
            </a:pPr>
            <a:r>
              <a:rPr lang="zh-CN" altLang="en-US" sz="3600" spc="267" dirty="0">
                <a:solidFill>
                  <a:srgbClr val="B2D4E0"/>
                </a:solidFill>
                <a:cs typeface="+mn-ea"/>
                <a:sym typeface="+mn-lt"/>
              </a:rPr>
              <a:t>直播带货，文化交流</a:t>
            </a:r>
            <a:endParaRPr lang="zh-CN" altLang="en-US" sz="3600" spc="267" dirty="0">
              <a:solidFill>
                <a:srgbClr val="B2D4E0"/>
              </a:solidFill>
              <a:cs typeface="+mn-ea"/>
              <a:sym typeface="+mn-lt"/>
            </a:endParaRPr>
          </a:p>
        </p:txBody>
      </p:sp>
      <p:sp>
        <p:nvSpPr>
          <p:cNvPr id="49" name="文本框 48"/>
          <p:cNvSpPr txBox="1"/>
          <p:nvPr>
            <p:custDataLst>
              <p:tags r:id="rId2"/>
            </p:custDataLst>
          </p:nvPr>
        </p:nvSpPr>
        <p:spPr>
          <a:xfrm>
            <a:off x="3316370" y="211817"/>
            <a:ext cx="5521325" cy="645160"/>
          </a:xfrm>
          <a:prstGeom prst="rect">
            <a:avLst/>
          </a:prstGeom>
          <a:noFill/>
        </p:spPr>
        <p:txBody>
          <a:bodyPr wrap="square">
            <a:spAutoFit/>
          </a:bodyPr>
          <a:p>
            <a:pPr algn="ctr" defTabSz="913765">
              <a:defRPr/>
            </a:pPr>
            <a:r>
              <a:rPr lang="zh-CN" altLang="en-US" sz="3600" spc="267" dirty="0">
                <a:ln w="12700">
                  <a:solidFill>
                    <a:srgbClr val="8C7DA6"/>
                  </a:solidFill>
                </a:ln>
                <a:noFill/>
                <a:cs typeface="+mn-ea"/>
                <a:sym typeface="+mn-lt"/>
              </a:rPr>
              <a:t>直播带货，文化交流</a:t>
            </a:r>
            <a:endParaRPr lang="zh-CN" altLang="en-US" sz="3600" spc="267" dirty="0">
              <a:ln w="12700">
                <a:solidFill>
                  <a:srgbClr val="8C7DA6"/>
                </a:solidFill>
              </a:ln>
              <a:noFill/>
              <a:cs typeface="+mn-ea"/>
              <a:sym typeface="+mn-lt"/>
            </a:endParaRPr>
          </a:p>
        </p:txBody>
      </p:sp>
      <p:sp>
        <p:nvSpPr>
          <p:cNvPr id="72" name="PA-椭圆 124"/>
          <p:cNvSpPr/>
          <p:nvPr>
            <p:custDataLst>
              <p:tags r:id="rId3"/>
            </p:custDataLst>
          </p:nvPr>
        </p:nvSpPr>
        <p:spPr>
          <a:xfrm>
            <a:off x="3768090" y="1356995"/>
            <a:ext cx="463550" cy="445135"/>
          </a:xfrm>
          <a:prstGeom prst="ellipse">
            <a:avLst/>
          </a:prstGeom>
          <a:solidFill>
            <a:srgbClr val="EFB0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solidFill>
                <a:schemeClr val="tx1">
                  <a:lumMod val="65000"/>
                  <a:lumOff val="35000"/>
                </a:schemeClr>
              </a:solidFill>
              <a:cs typeface="+mn-ea"/>
              <a:sym typeface="+mn-lt"/>
            </a:endParaRPr>
          </a:p>
        </p:txBody>
      </p:sp>
      <p:sp>
        <p:nvSpPr>
          <p:cNvPr id="4" name="文本框 3"/>
          <p:cNvSpPr txBox="1"/>
          <p:nvPr/>
        </p:nvSpPr>
        <p:spPr>
          <a:xfrm>
            <a:off x="4400550" y="1381125"/>
            <a:ext cx="953770" cy="398780"/>
          </a:xfrm>
          <a:prstGeom prst="rect">
            <a:avLst/>
          </a:prstGeom>
          <a:noFill/>
        </p:spPr>
        <p:txBody>
          <a:bodyPr wrap="square" rtlCol="0" anchor="t">
            <a:spAutoFit/>
          </a:bodyPr>
          <a:p>
            <a:r>
              <a:rPr lang="zh-CN" altLang="en-US" sz="2000" dirty="0">
                <a:latin typeface="华文琥珀" panose="02010800040101010101" charset="-122"/>
                <a:ea typeface="华文琥珀" panose="02010800040101010101" charset="-122"/>
                <a:cs typeface="+mn-ea"/>
                <a:sym typeface="+mn-lt"/>
              </a:rPr>
              <a:t>结构图</a:t>
            </a:r>
            <a:endParaRPr lang="zh-CN" altLang="en-US" sz="2000" dirty="0">
              <a:latin typeface="华文琥珀" panose="02010800040101010101" charset="-122"/>
              <a:ea typeface="华文琥珀" panose="02010800040101010101" charset="-122"/>
              <a:cs typeface="+mn-ea"/>
              <a:sym typeface="+mn-lt"/>
            </a:endParaRPr>
          </a:p>
        </p:txBody>
      </p:sp>
      <p:sp>
        <p:nvSpPr>
          <p:cNvPr id="7" name="PA-椭圆 103"/>
          <p:cNvSpPr/>
          <p:nvPr>
            <p:custDataLst>
              <p:tags r:id="rId4"/>
            </p:custDataLst>
          </p:nvPr>
        </p:nvSpPr>
        <p:spPr>
          <a:xfrm>
            <a:off x="3768090" y="2278567"/>
            <a:ext cx="463550" cy="436245"/>
          </a:xfrm>
          <a:prstGeom prst="ellipse">
            <a:avLst/>
          </a:prstGeom>
          <a:solidFill>
            <a:srgbClr val="B2D4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solidFill>
                <a:schemeClr val="tx1">
                  <a:lumMod val="65000"/>
                  <a:lumOff val="35000"/>
                </a:schemeClr>
              </a:solidFill>
              <a:cs typeface="+mn-ea"/>
              <a:sym typeface="+mn-lt"/>
            </a:endParaRPr>
          </a:p>
        </p:txBody>
      </p:sp>
      <p:sp>
        <p:nvSpPr>
          <p:cNvPr id="8" name="文本框 7"/>
          <p:cNvSpPr txBox="1"/>
          <p:nvPr/>
        </p:nvSpPr>
        <p:spPr>
          <a:xfrm>
            <a:off x="4277995" y="2278380"/>
            <a:ext cx="1198880" cy="398780"/>
          </a:xfrm>
          <a:prstGeom prst="rect">
            <a:avLst/>
          </a:prstGeom>
          <a:noFill/>
        </p:spPr>
        <p:txBody>
          <a:bodyPr wrap="none" rtlCol="0" anchor="t">
            <a:spAutoFit/>
          </a:bodyPr>
          <a:p>
            <a:pPr algn="l"/>
            <a:r>
              <a:rPr lang="zh-CN" altLang="en-US" sz="2000" dirty="0">
                <a:latin typeface="华文琥珀" panose="02010800040101010101" charset="-122"/>
                <a:ea typeface="华文琥珀" panose="02010800040101010101" charset="-122"/>
                <a:cs typeface="+mn-ea"/>
                <a:sym typeface="+mn-lt"/>
              </a:rPr>
              <a:t>设计特点</a:t>
            </a:r>
            <a:endParaRPr lang="zh-CN" altLang="en-US" sz="2000" dirty="0">
              <a:latin typeface="华文琥珀" panose="02010800040101010101" charset="-122"/>
              <a:ea typeface="华文琥珀" panose="02010800040101010101" charset="-122"/>
              <a:cs typeface="+mn-ea"/>
              <a:sym typeface="+mn-lt"/>
            </a:endParaRPr>
          </a:p>
        </p:txBody>
      </p:sp>
      <p:sp>
        <p:nvSpPr>
          <p:cNvPr id="9" name="文本框 8"/>
          <p:cNvSpPr txBox="1"/>
          <p:nvPr/>
        </p:nvSpPr>
        <p:spPr>
          <a:xfrm>
            <a:off x="3768090" y="2927985"/>
            <a:ext cx="7701280" cy="3784600"/>
          </a:xfrm>
          <a:prstGeom prst="rect">
            <a:avLst/>
          </a:prstGeom>
          <a:noFill/>
        </p:spPr>
        <p:txBody>
          <a:bodyPr wrap="square" rtlCol="0" anchor="t">
            <a:spAutoFit/>
          </a:bodyPr>
          <a:p>
            <a:pPr algn="l"/>
            <a:r>
              <a:rPr lang="zh-CN" altLang="en-US" sz="1600" b="1" dirty="0">
                <a:solidFill>
                  <a:schemeClr val="tx1"/>
                </a:solidFill>
                <a:latin typeface="幼圆" panose="02010509060101010101" charset="-122"/>
                <a:ea typeface="幼圆" panose="02010509060101010101" charset="-122"/>
                <a:cs typeface="幼圆" panose="02010509060101010101" charset="-122"/>
                <a:sym typeface="+mn-lt"/>
              </a:rPr>
              <a:t>媒体设计</a:t>
            </a:r>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:选用新媒体进行传播，与时代相结合，让古代的马可波罗与近现代的文化媒体相融合，借助直播的手段来表达自己的内容。</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a:p>
            <a:pPr algn="l"/>
            <a:r>
              <a:rPr lang="zh-CN" altLang="en-US" sz="1600" b="1" dirty="0">
                <a:solidFill>
                  <a:schemeClr val="tx1"/>
                </a:solidFill>
                <a:latin typeface="幼圆" panose="02010509060101010101" charset="-122"/>
                <a:ea typeface="幼圆" panose="02010509060101010101" charset="-122"/>
                <a:cs typeface="幼圆" panose="02010509060101010101" charset="-122"/>
                <a:sym typeface="+mn-lt"/>
              </a:rPr>
              <a:t>界面设计</a:t>
            </a:r>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整体界面干净明了，颜色简约质朴。整体采用了直播的界面，又添加了手绘的成分在其中。左上角是直播间的人气，右下角是点赞的数量，左下角则是观众们的弹幕，界面功能清晰明了，是一个标准的“直播间造型”。</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a:p>
            <a:pPr algn="l"/>
            <a:r>
              <a:rPr lang="zh-CN" altLang="en-US" sz="1600" b="1" dirty="0">
                <a:solidFill>
                  <a:schemeClr val="tx1"/>
                </a:solidFill>
                <a:latin typeface="幼圆" panose="02010509060101010101" charset="-122"/>
                <a:ea typeface="幼圆" panose="02010509060101010101" charset="-122"/>
                <a:cs typeface="幼圆" panose="02010509060101010101" charset="-122"/>
                <a:sym typeface="+mn-lt"/>
              </a:rPr>
              <a:t>导航标志</a:t>
            </a:r>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:首先用一个卷轴展开画面，导航标志清晰可见。标志上写着下一个直播间的地点及内容，直入主题，同时让观众有种场景转移的既视感。符合一个导航标志所应有的要求。（外观明显，内容明了。）</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a:p>
            <a:pPr algn="l"/>
            <a:r>
              <a:rPr lang="zh-CN" altLang="en-US" sz="1600" b="1" dirty="0">
                <a:solidFill>
                  <a:schemeClr val="tx1"/>
                </a:solidFill>
                <a:latin typeface="幼圆" panose="02010509060101010101" charset="-122"/>
                <a:ea typeface="幼圆" panose="02010509060101010101" charset="-122"/>
                <a:cs typeface="幼圆" panose="02010509060101010101" charset="-122"/>
                <a:sym typeface="+mn-lt"/>
              </a:rPr>
              <a:t>声画效果</a:t>
            </a:r>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直播间的主题让大家更能够引起兴趣，直播带货更是现在的主流。整个直播间基本由手绘的图画构成。整体绘画偏暖色调，让大家更容易接受的同时，深褐色又能带来历史的感觉。仿佛一张饱经沧桑的羊皮卷，却演绎着新媒体、新媒介所带来的新鲜与活跃。背景音带有外国口音，却操持着一口中国话，让人忍俊不禁的同时还带来了趣味性。rap的押韵，富有节奏感的音乐，让整个直播间洋溢起了欢快的氛围。左下角不断滚动的弹幕。以及左上角的人气，右下角的点赞，都在进行着声与画的同步，展现着这个直播间的热闹与欢快。</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p:txBody>
      </p:sp>
      <p:pic>
        <p:nvPicPr>
          <p:cNvPr id="1030" name="Image1"/>
          <p:cNvPicPr/>
          <p:nvPr/>
        </p:nvPicPr>
        <p:blipFill>
          <a:blip r:embed="rId5" cstate="print"/>
          <a:srcRect/>
          <a:stretch>
            <a:fillRect/>
          </a:stretch>
        </p:blipFill>
        <p:spPr>
          <a:xfrm>
            <a:off x="221615" y="857250"/>
            <a:ext cx="3187700" cy="55956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本框 47"/>
          <p:cNvSpPr txBox="1"/>
          <p:nvPr/>
        </p:nvSpPr>
        <p:spPr>
          <a:xfrm>
            <a:off x="3333750" y="212090"/>
            <a:ext cx="5486400" cy="645160"/>
          </a:xfrm>
          <a:prstGeom prst="rect">
            <a:avLst/>
          </a:prstGeom>
          <a:noFill/>
        </p:spPr>
        <p:txBody>
          <a:bodyPr wrap="square">
            <a:spAutoFit/>
          </a:bodyPr>
          <a:p>
            <a:pPr algn="ctr" defTabSz="913765">
              <a:defRPr/>
            </a:pPr>
            <a:r>
              <a:rPr lang="zh-CN" altLang="en-US" sz="3600" spc="267" dirty="0">
                <a:solidFill>
                  <a:srgbClr val="B2D4E0"/>
                </a:solidFill>
                <a:cs typeface="+mn-ea"/>
                <a:sym typeface="+mn-lt"/>
              </a:rPr>
              <a:t>直播带货，文化交流</a:t>
            </a:r>
            <a:endParaRPr lang="zh-CN" altLang="en-US" sz="3600" spc="267" dirty="0">
              <a:solidFill>
                <a:srgbClr val="B2D4E0"/>
              </a:solidFill>
              <a:cs typeface="+mn-ea"/>
              <a:sym typeface="+mn-lt"/>
            </a:endParaRPr>
          </a:p>
        </p:txBody>
      </p:sp>
      <p:sp>
        <p:nvSpPr>
          <p:cNvPr id="49" name="文本框 48"/>
          <p:cNvSpPr txBox="1"/>
          <p:nvPr>
            <p:custDataLst>
              <p:tags r:id="rId1"/>
            </p:custDataLst>
          </p:nvPr>
        </p:nvSpPr>
        <p:spPr>
          <a:xfrm>
            <a:off x="3316370" y="211817"/>
            <a:ext cx="5521325" cy="645160"/>
          </a:xfrm>
          <a:prstGeom prst="rect">
            <a:avLst/>
          </a:prstGeom>
          <a:noFill/>
        </p:spPr>
        <p:txBody>
          <a:bodyPr wrap="square">
            <a:spAutoFit/>
          </a:bodyPr>
          <a:p>
            <a:pPr algn="ctr" defTabSz="913765">
              <a:defRPr/>
            </a:pPr>
            <a:r>
              <a:rPr lang="zh-CN" altLang="en-US" sz="3600" spc="267" dirty="0">
                <a:ln w="12700">
                  <a:solidFill>
                    <a:srgbClr val="8C7DA6"/>
                  </a:solidFill>
                </a:ln>
                <a:noFill/>
                <a:cs typeface="+mn-ea"/>
                <a:sym typeface="+mn-lt"/>
              </a:rPr>
              <a:t>直播带货，文化交流</a:t>
            </a:r>
            <a:endParaRPr lang="zh-CN" altLang="en-US" sz="3600" spc="267" dirty="0">
              <a:ln w="12700">
                <a:solidFill>
                  <a:srgbClr val="8C7DA6"/>
                </a:solidFill>
              </a:ln>
              <a:noFill/>
              <a:cs typeface="+mn-ea"/>
              <a:sym typeface="+mn-lt"/>
            </a:endParaRPr>
          </a:p>
        </p:txBody>
      </p:sp>
      <p:sp>
        <p:nvSpPr>
          <p:cNvPr id="7" name="PA-椭圆 103"/>
          <p:cNvSpPr/>
          <p:nvPr>
            <p:custDataLst>
              <p:tags r:id="rId2"/>
            </p:custDataLst>
          </p:nvPr>
        </p:nvSpPr>
        <p:spPr>
          <a:xfrm>
            <a:off x="7129145" y="1720402"/>
            <a:ext cx="463550" cy="43624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solidFill>
                <a:schemeClr val="tx1">
                  <a:lumMod val="65000"/>
                  <a:lumOff val="35000"/>
                </a:schemeClr>
              </a:solidFill>
              <a:cs typeface="+mn-ea"/>
              <a:sym typeface="+mn-lt"/>
            </a:endParaRPr>
          </a:p>
        </p:txBody>
      </p:sp>
      <p:sp>
        <p:nvSpPr>
          <p:cNvPr id="8" name="文本框 7"/>
          <p:cNvSpPr txBox="1"/>
          <p:nvPr/>
        </p:nvSpPr>
        <p:spPr>
          <a:xfrm>
            <a:off x="7639050" y="1720215"/>
            <a:ext cx="1198880" cy="398780"/>
          </a:xfrm>
          <a:prstGeom prst="rect">
            <a:avLst/>
          </a:prstGeom>
          <a:noFill/>
        </p:spPr>
        <p:txBody>
          <a:bodyPr wrap="none" rtlCol="0" anchor="t">
            <a:spAutoFit/>
          </a:bodyPr>
          <a:p>
            <a:pPr algn="l"/>
            <a:r>
              <a:rPr lang="zh-CN" altLang="en-US" sz="2000" dirty="0">
                <a:latin typeface="华文琥珀" panose="02010800040101010101" charset="-122"/>
                <a:ea typeface="华文琥珀" panose="02010800040101010101" charset="-122"/>
                <a:cs typeface="+mn-ea"/>
                <a:sym typeface="+mn-lt"/>
              </a:rPr>
              <a:t>交互特色</a:t>
            </a:r>
            <a:endParaRPr lang="zh-CN" altLang="en-US" sz="2000" dirty="0">
              <a:latin typeface="华文琥珀" panose="02010800040101010101" charset="-122"/>
              <a:ea typeface="华文琥珀" panose="02010800040101010101" charset="-122"/>
              <a:cs typeface="+mn-ea"/>
              <a:sym typeface="+mn-lt"/>
            </a:endParaRPr>
          </a:p>
        </p:txBody>
      </p:sp>
      <p:sp>
        <p:nvSpPr>
          <p:cNvPr id="9" name="文本框 8"/>
          <p:cNvSpPr txBox="1"/>
          <p:nvPr/>
        </p:nvSpPr>
        <p:spPr>
          <a:xfrm>
            <a:off x="7111365" y="2416175"/>
            <a:ext cx="4091940" cy="2553335"/>
          </a:xfrm>
          <a:prstGeom prst="rect">
            <a:avLst/>
          </a:prstGeom>
          <a:noFill/>
        </p:spPr>
        <p:txBody>
          <a:bodyPr wrap="square" rtlCol="0" anchor="t">
            <a:spAutoFit/>
          </a:bodyPr>
          <a:p>
            <a:pPr algn="l"/>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从视觉内容这一模块上实现的人机交互功能特别明显。首先从标题出发，马可波罗的直播间。直播间是实现人机交互的一个载体。手机等移动设备是我们平时必须要接触到的智能设备，而抖音小红书等等社交软件、直播软件也是我们平时常用的APP之一。简洁的界面，清晰明了的内容，标志性的导航，方寸大小的屏幕却给我们带来了很多的信息，也能够引导我们去充分了解和获取直播中的内容。这是此作品的一大交互特色。</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p:txBody>
      </p:sp>
      <p:pic>
        <p:nvPicPr>
          <p:cNvPr id="1032" name="Image1"/>
          <p:cNvPicPr/>
          <p:nvPr>
            <p:custDataLst>
              <p:tags r:id="rId3"/>
            </p:custDataLst>
          </p:nvPr>
        </p:nvPicPr>
        <p:blipFill>
          <a:blip r:embed="rId4" cstate="print"/>
          <a:srcRect/>
          <a:stretch>
            <a:fillRect/>
          </a:stretch>
        </p:blipFill>
        <p:spPr>
          <a:xfrm>
            <a:off x="247650" y="983615"/>
            <a:ext cx="3018790" cy="5405120"/>
          </a:xfrm>
          <a:prstGeom prst="rect">
            <a:avLst/>
          </a:prstGeom>
        </p:spPr>
      </p:pic>
      <p:pic>
        <p:nvPicPr>
          <p:cNvPr id="1031" name="Image1"/>
          <p:cNvPicPr/>
          <p:nvPr>
            <p:custDataLst>
              <p:tags r:id="rId5"/>
            </p:custDataLst>
          </p:nvPr>
        </p:nvPicPr>
        <p:blipFill>
          <a:blip r:embed="rId6" cstate="print"/>
          <a:srcRect/>
          <a:stretch>
            <a:fillRect/>
          </a:stretch>
        </p:blipFill>
        <p:spPr>
          <a:xfrm>
            <a:off x="3333750" y="983615"/>
            <a:ext cx="3209290" cy="54051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本框 47"/>
          <p:cNvSpPr txBox="1"/>
          <p:nvPr/>
        </p:nvSpPr>
        <p:spPr>
          <a:xfrm>
            <a:off x="3333750" y="212090"/>
            <a:ext cx="5486400" cy="645160"/>
          </a:xfrm>
          <a:prstGeom prst="rect">
            <a:avLst/>
          </a:prstGeom>
          <a:noFill/>
        </p:spPr>
        <p:txBody>
          <a:bodyPr wrap="square">
            <a:spAutoFit/>
          </a:bodyPr>
          <a:p>
            <a:pPr algn="ctr" defTabSz="913765">
              <a:defRPr/>
            </a:pPr>
            <a:r>
              <a:rPr lang="zh-CN" altLang="en-US" sz="3600" spc="267" dirty="0">
                <a:solidFill>
                  <a:srgbClr val="B2D4E0"/>
                </a:solidFill>
                <a:cs typeface="+mn-ea"/>
                <a:sym typeface="+mn-lt"/>
              </a:rPr>
              <a:t>海丝之路</a:t>
            </a:r>
            <a:endParaRPr lang="zh-CN" altLang="en-US" sz="3600" spc="267" dirty="0">
              <a:solidFill>
                <a:srgbClr val="B2D4E0"/>
              </a:solidFill>
              <a:cs typeface="+mn-ea"/>
              <a:sym typeface="+mn-lt"/>
            </a:endParaRPr>
          </a:p>
        </p:txBody>
      </p:sp>
      <p:sp>
        <p:nvSpPr>
          <p:cNvPr id="49" name="文本框 48"/>
          <p:cNvSpPr txBox="1"/>
          <p:nvPr>
            <p:custDataLst>
              <p:tags r:id="rId1"/>
            </p:custDataLst>
          </p:nvPr>
        </p:nvSpPr>
        <p:spPr>
          <a:xfrm>
            <a:off x="3316370" y="211817"/>
            <a:ext cx="5521325" cy="645160"/>
          </a:xfrm>
          <a:prstGeom prst="rect">
            <a:avLst/>
          </a:prstGeom>
          <a:noFill/>
        </p:spPr>
        <p:txBody>
          <a:bodyPr wrap="square">
            <a:spAutoFit/>
          </a:bodyPr>
          <a:p>
            <a:pPr algn="ctr" defTabSz="913765">
              <a:defRPr/>
            </a:pPr>
            <a:r>
              <a:rPr lang="zh-CN" altLang="en-US" sz="3600" spc="267" dirty="0">
                <a:ln w="12700">
                  <a:solidFill>
                    <a:srgbClr val="8C7DA6"/>
                  </a:solidFill>
                </a:ln>
                <a:noFill/>
                <a:cs typeface="+mn-ea"/>
                <a:sym typeface="+mn-lt"/>
              </a:rPr>
              <a:t>海丝之路</a:t>
            </a:r>
            <a:endParaRPr lang="zh-CN" altLang="en-US" sz="3600" spc="267" dirty="0">
              <a:ln w="12700">
                <a:solidFill>
                  <a:srgbClr val="8C7DA6"/>
                </a:solidFill>
              </a:ln>
              <a:noFill/>
              <a:cs typeface="+mn-ea"/>
              <a:sym typeface="+mn-lt"/>
            </a:endParaRPr>
          </a:p>
        </p:txBody>
      </p:sp>
      <p:sp>
        <p:nvSpPr>
          <p:cNvPr id="72" name="PA-椭圆 124"/>
          <p:cNvSpPr/>
          <p:nvPr>
            <p:custDataLst>
              <p:tags r:id="rId2"/>
            </p:custDataLst>
          </p:nvPr>
        </p:nvSpPr>
        <p:spPr>
          <a:xfrm>
            <a:off x="177165" y="5267960"/>
            <a:ext cx="463550" cy="445135"/>
          </a:xfrm>
          <a:prstGeom prst="ellipse">
            <a:avLst/>
          </a:prstGeom>
          <a:solidFill>
            <a:srgbClr val="EFB0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solidFill>
                <a:schemeClr val="tx1">
                  <a:lumMod val="65000"/>
                  <a:lumOff val="35000"/>
                </a:schemeClr>
              </a:solidFill>
              <a:cs typeface="+mn-ea"/>
              <a:sym typeface="+mn-lt"/>
            </a:endParaRPr>
          </a:p>
        </p:txBody>
      </p:sp>
      <p:sp>
        <p:nvSpPr>
          <p:cNvPr id="4" name="文本框 3"/>
          <p:cNvSpPr txBox="1"/>
          <p:nvPr/>
        </p:nvSpPr>
        <p:spPr>
          <a:xfrm>
            <a:off x="809625" y="5292090"/>
            <a:ext cx="953770" cy="398780"/>
          </a:xfrm>
          <a:prstGeom prst="rect">
            <a:avLst/>
          </a:prstGeom>
          <a:noFill/>
        </p:spPr>
        <p:txBody>
          <a:bodyPr wrap="square" rtlCol="0" anchor="t">
            <a:spAutoFit/>
          </a:bodyPr>
          <a:p>
            <a:r>
              <a:rPr lang="zh-CN" altLang="en-US" sz="2000" dirty="0">
                <a:latin typeface="华文琥珀" panose="02010800040101010101" charset="-122"/>
                <a:ea typeface="华文琥珀" panose="02010800040101010101" charset="-122"/>
                <a:cs typeface="+mn-ea"/>
                <a:sym typeface="+mn-lt"/>
              </a:rPr>
              <a:t>结构图</a:t>
            </a:r>
            <a:endParaRPr lang="zh-CN" altLang="en-US" sz="2000" dirty="0">
              <a:latin typeface="华文琥珀" panose="02010800040101010101" charset="-122"/>
              <a:ea typeface="华文琥珀" panose="02010800040101010101" charset="-122"/>
              <a:cs typeface="+mn-ea"/>
              <a:sym typeface="+mn-lt"/>
            </a:endParaRPr>
          </a:p>
        </p:txBody>
      </p:sp>
      <p:sp>
        <p:nvSpPr>
          <p:cNvPr id="7" name="PA-椭圆 103"/>
          <p:cNvSpPr/>
          <p:nvPr>
            <p:custDataLst>
              <p:tags r:id="rId3"/>
            </p:custDataLst>
          </p:nvPr>
        </p:nvSpPr>
        <p:spPr>
          <a:xfrm>
            <a:off x="6556375" y="1159697"/>
            <a:ext cx="463550" cy="436245"/>
          </a:xfrm>
          <a:prstGeom prst="ellipse">
            <a:avLst/>
          </a:prstGeom>
          <a:solidFill>
            <a:srgbClr val="B2D4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solidFill>
                <a:schemeClr val="tx1">
                  <a:lumMod val="65000"/>
                  <a:lumOff val="35000"/>
                </a:schemeClr>
              </a:solidFill>
              <a:cs typeface="+mn-ea"/>
              <a:sym typeface="+mn-lt"/>
            </a:endParaRPr>
          </a:p>
        </p:txBody>
      </p:sp>
      <p:sp>
        <p:nvSpPr>
          <p:cNvPr id="8" name="文本框 7"/>
          <p:cNvSpPr txBox="1"/>
          <p:nvPr/>
        </p:nvSpPr>
        <p:spPr>
          <a:xfrm>
            <a:off x="7066280" y="1159510"/>
            <a:ext cx="1198880" cy="398780"/>
          </a:xfrm>
          <a:prstGeom prst="rect">
            <a:avLst/>
          </a:prstGeom>
          <a:noFill/>
        </p:spPr>
        <p:txBody>
          <a:bodyPr wrap="none" rtlCol="0" anchor="t">
            <a:spAutoFit/>
          </a:bodyPr>
          <a:p>
            <a:pPr algn="l"/>
            <a:r>
              <a:rPr lang="zh-CN" altLang="en-US" sz="2000" dirty="0">
                <a:latin typeface="华文琥珀" panose="02010800040101010101" charset="-122"/>
                <a:ea typeface="华文琥珀" panose="02010800040101010101" charset="-122"/>
                <a:cs typeface="+mn-ea"/>
                <a:sym typeface="+mn-lt"/>
              </a:rPr>
              <a:t>设计特点</a:t>
            </a:r>
            <a:endParaRPr lang="zh-CN" altLang="en-US" sz="2000" dirty="0">
              <a:latin typeface="华文琥珀" panose="02010800040101010101" charset="-122"/>
              <a:ea typeface="华文琥珀" panose="02010800040101010101" charset="-122"/>
              <a:cs typeface="+mn-ea"/>
              <a:sym typeface="+mn-lt"/>
            </a:endParaRPr>
          </a:p>
        </p:txBody>
      </p:sp>
      <p:sp>
        <p:nvSpPr>
          <p:cNvPr id="9" name="文本框 8"/>
          <p:cNvSpPr txBox="1"/>
          <p:nvPr/>
        </p:nvSpPr>
        <p:spPr>
          <a:xfrm>
            <a:off x="6556375" y="1860550"/>
            <a:ext cx="4669155" cy="4030980"/>
          </a:xfrm>
          <a:prstGeom prst="rect">
            <a:avLst/>
          </a:prstGeom>
          <a:noFill/>
        </p:spPr>
        <p:txBody>
          <a:bodyPr wrap="square" rtlCol="0" anchor="t">
            <a:spAutoFit/>
          </a:bodyPr>
          <a:p>
            <a:pPr algn="l"/>
            <a:r>
              <a:rPr lang="zh-CN" altLang="en-US" sz="1600" b="1" dirty="0">
                <a:solidFill>
                  <a:schemeClr val="tx1"/>
                </a:solidFill>
                <a:latin typeface="幼圆" panose="02010509060101010101" charset="-122"/>
                <a:ea typeface="幼圆" panose="02010509060101010101" charset="-122"/>
                <a:cs typeface="幼圆" panose="02010509060101010101" charset="-122"/>
                <a:sym typeface="+mn-lt"/>
              </a:rPr>
              <a:t>媒体设计</a:t>
            </a:r>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：借助探访古人之路的设计，遍历海丝之路沿途各国文化，十分巧妙。</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a:p>
            <a:pPr algn="l"/>
            <a:r>
              <a:rPr lang="zh-CN" altLang="en-US" sz="1600" b="1" dirty="0">
                <a:solidFill>
                  <a:schemeClr val="tx1"/>
                </a:solidFill>
                <a:latin typeface="幼圆" panose="02010509060101010101" charset="-122"/>
                <a:ea typeface="幼圆" panose="02010509060101010101" charset="-122"/>
                <a:cs typeface="幼圆" panose="02010509060101010101" charset="-122"/>
                <a:sym typeface="+mn-lt"/>
              </a:rPr>
              <a:t>界面设计</a:t>
            </a:r>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整体为简洁的手绘风格，与美术风格融为一体，不显得突兀，地图上各个国家和地标建筑的标识十分醒目，能让人一眼被吸引住。主题界面设计简单大方，一艘跨越海岸的帆船十分醒目，旁边就是“海丝之路”的标题，让人一眼就能明白小程序的主题内涵。</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a:p>
            <a:pPr algn="l"/>
            <a:r>
              <a:rPr lang="zh-CN" altLang="en-US" sz="1600" b="1" dirty="0">
                <a:solidFill>
                  <a:schemeClr val="tx1"/>
                </a:solidFill>
                <a:latin typeface="幼圆" panose="02010509060101010101" charset="-122"/>
                <a:ea typeface="幼圆" panose="02010509060101010101" charset="-122"/>
                <a:cs typeface="幼圆" panose="02010509060101010101" charset="-122"/>
                <a:sym typeface="+mn-lt"/>
              </a:rPr>
              <a:t>导航标识</a:t>
            </a:r>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：互动键醒目易懂，操作错误时会有弹窗提示，引导玩家操作，不会让人在摸索用法上花太多时间。</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a:p>
            <a:pPr algn="l"/>
            <a:r>
              <a:rPr lang="zh-CN" altLang="en-US" sz="1600" b="1" dirty="0">
                <a:solidFill>
                  <a:schemeClr val="tx1"/>
                </a:solidFill>
                <a:latin typeface="幼圆" panose="02010509060101010101" charset="-122"/>
                <a:ea typeface="幼圆" panose="02010509060101010101" charset="-122"/>
                <a:cs typeface="幼圆" panose="02010509060101010101" charset="-122"/>
                <a:sym typeface="+mn-lt"/>
              </a:rPr>
              <a:t>声画特色</a:t>
            </a:r>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：小程序没有背景音乐，但是简洁的画面十分美观。整体偏黄的色调使界面更有年代感，地图选用的颜色也很有老旧地图的感觉。国家和地标建筑的标识与地图有意识地做了区分，方便用户辨认。</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p:txBody>
      </p:sp>
      <p:pic>
        <p:nvPicPr>
          <p:cNvPr id="3" name="图片 2" descr="bdcb61a4e39bf8d4816860756e4a971"/>
          <p:cNvPicPr>
            <a:picLocks noChangeAspect="1"/>
          </p:cNvPicPr>
          <p:nvPr/>
        </p:nvPicPr>
        <p:blipFill>
          <a:blip r:embed="rId4"/>
          <a:stretch>
            <a:fillRect/>
          </a:stretch>
        </p:blipFill>
        <p:spPr>
          <a:xfrm>
            <a:off x="2247265" y="4455795"/>
            <a:ext cx="3379470" cy="2072005"/>
          </a:xfrm>
          <a:prstGeom prst="rect">
            <a:avLst/>
          </a:prstGeom>
        </p:spPr>
      </p:pic>
      <p:pic>
        <p:nvPicPr>
          <p:cNvPr id="5" name="图片 2" descr="ac95f12a2b70e6760ee6f74ff6646c7"/>
          <p:cNvPicPr>
            <a:picLocks noChangeAspect="1"/>
          </p:cNvPicPr>
          <p:nvPr/>
        </p:nvPicPr>
        <p:blipFill>
          <a:blip r:embed="rId5"/>
          <a:srcRect l="4715" r="4715" b="-957"/>
          <a:stretch>
            <a:fillRect/>
          </a:stretch>
        </p:blipFill>
        <p:spPr>
          <a:xfrm>
            <a:off x="177165" y="1099185"/>
            <a:ext cx="5868035" cy="31140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本框 47"/>
          <p:cNvSpPr txBox="1"/>
          <p:nvPr/>
        </p:nvSpPr>
        <p:spPr>
          <a:xfrm>
            <a:off x="3333750" y="212090"/>
            <a:ext cx="5486400" cy="645160"/>
          </a:xfrm>
          <a:prstGeom prst="rect">
            <a:avLst/>
          </a:prstGeom>
          <a:noFill/>
        </p:spPr>
        <p:txBody>
          <a:bodyPr wrap="square">
            <a:spAutoFit/>
          </a:bodyPr>
          <a:p>
            <a:pPr algn="ctr" defTabSz="913765">
              <a:defRPr/>
            </a:pPr>
            <a:r>
              <a:rPr lang="zh-CN" altLang="en-US" sz="3600" spc="267" dirty="0">
                <a:solidFill>
                  <a:srgbClr val="B2D4E0"/>
                </a:solidFill>
                <a:cs typeface="+mn-ea"/>
                <a:sym typeface="+mn-lt"/>
              </a:rPr>
              <a:t>海丝之路</a:t>
            </a:r>
            <a:endParaRPr lang="zh-CN" altLang="en-US" sz="3600" spc="267" dirty="0">
              <a:solidFill>
                <a:srgbClr val="B2D4E0"/>
              </a:solidFill>
              <a:cs typeface="+mn-ea"/>
              <a:sym typeface="+mn-lt"/>
            </a:endParaRPr>
          </a:p>
        </p:txBody>
      </p:sp>
      <p:sp>
        <p:nvSpPr>
          <p:cNvPr id="49" name="文本框 48"/>
          <p:cNvSpPr txBox="1"/>
          <p:nvPr>
            <p:custDataLst>
              <p:tags r:id="rId1"/>
            </p:custDataLst>
          </p:nvPr>
        </p:nvSpPr>
        <p:spPr>
          <a:xfrm>
            <a:off x="3316370" y="211817"/>
            <a:ext cx="5521325" cy="645160"/>
          </a:xfrm>
          <a:prstGeom prst="rect">
            <a:avLst/>
          </a:prstGeom>
          <a:noFill/>
        </p:spPr>
        <p:txBody>
          <a:bodyPr wrap="square">
            <a:spAutoFit/>
          </a:bodyPr>
          <a:p>
            <a:pPr algn="ctr" defTabSz="913765">
              <a:defRPr/>
            </a:pPr>
            <a:r>
              <a:rPr lang="zh-CN" altLang="en-US" sz="3600" spc="267" dirty="0">
                <a:ln w="12700">
                  <a:solidFill>
                    <a:srgbClr val="8C7DA6"/>
                  </a:solidFill>
                </a:ln>
                <a:noFill/>
                <a:cs typeface="+mn-ea"/>
                <a:sym typeface="+mn-lt"/>
              </a:rPr>
              <a:t>海丝之路</a:t>
            </a:r>
            <a:endParaRPr lang="zh-CN" altLang="en-US" sz="3600" spc="267" dirty="0">
              <a:ln w="12700">
                <a:solidFill>
                  <a:srgbClr val="8C7DA6"/>
                </a:solidFill>
              </a:ln>
              <a:noFill/>
              <a:cs typeface="+mn-ea"/>
              <a:sym typeface="+mn-lt"/>
            </a:endParaRPr>
          </a:p>
        </p:txBody>
      </p:sp>
      <p:sp>
        <p:nvSpPr>
          <p:cNvPr id="9" name="文本框 8"/>
          <p:cNvSpPr txBox="1"/>
          <p:nvPr/>
        </p:nvSpPr>
        <p:spPr>
          <a:xfrm>
            <a:off x="6515735" y="2521585"/>
            <a:ext cx="4669155" cy="1814830"/>
          </a:xfrm>
          <a:prstGeom prst="rect">
            <a:avLst/>
          </a:prstGeom>
          <a:noFill/>
        </p:spPr>
        <p:txBody>
          <a:bodyPr wrap="square" rtlCol="0" anchor="t">
            <a:spAutoFit/>
          </a:bodyPr>
          <a:p>
            <a:pPr algn="l"/>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作品通过航行闯关介绍当地文化的方式十分有特色，海丝之路本身就是贸易的通路，一条海路连通国家间的文化沟通交流，通过这种方式呈现显得格外生动。每个关卡内的小游戏也格外有巧思，需要收集的物品都是当地的特色，收集结束后的答题更能考验用户的记忆，加深印象。在通关的过程中，用户就能学习到各种文化知识。</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p:txBody>
      </p:sp>
      <p:sp>
        <p:nvSpPr>
          <p:cNvPr id="2" name="PA-椭圆 103"/>
          <p:cNvSpPr/>
          <p:nvPr>
            <p:custDataLst>
              <p:tags r:id="rId2"/>
            </p:custDataLst>
          </p:nvPr>
        </p:nvSpPr>
        <p:spPr>
          <a:xfrm>
            <a:off x="6540500" y="1810572"/>
            <a:ext cx="463550" cy="43624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solidFill>
                <a:schemeClr val="tx1">
                  <a:lumMod val="65000"/>
                  <a:lumOff val="35000"/>
                </a:schemeClr>
              </a:solidFill>
              <a:cs typeface="+mn-ea"/>
              <a:sym typeface="+mn-lt"/>
            </a:endParaRPr>
          </a:p>
        </p:txBody>
      </p:sp>
      <p:sp>
        <p:nvSpPr>
          <p:cNvPr id="6" name="文本框 5"/>
          <p:cNvSpPr txBox="1"/>
          <p:nvPr/>
        </p:nvSpPr>
        <p:spPr>
          <a:xfrm>
            <a:off x="7050405" y="1810385"/>
            <a:ext cx="1198880" cy="398780"/>
          </a:xfrm>
          <a:prstGeom prst="rect">
            <a:avLst/>
          </a:prstGeom>
          <a:noFill/>
        </p:spPr>
        <p:txBody>
          <a:bodyPr wrap="none" rtlCol="0" anchor="t">
            <a:spAutoFit/>
          </a:bodyPr>
          <a:p>
            <a:pPr algn="l"/>
            <a:r>
              <a:rPr lang="zh-CN" altLang="en-US" sz="2000" dirty="0">
                <a:latin typeface="华文琥珀" panose="02010800040101010101" charset="-122"/>
                <a:ea typeface="华文琥珀" panose="02010800040101010101" charset="-122"/>
                <a:cs typeface="+mn-ea"/>
                <a:sym typeface="+mn-lt"/>
              </a:rPr>
              <a:t>交互特色</a:t>
            </a:r>
            <a:endParaRPr lang="zh-CN" altLang="en-US" sz="2000" dirty="0">
              <a:latin typeface="华文琥珀" panose="02010800040101010101" charset="-122"/>
              <a:ea typeface="华文琥珀" panose="02010800040101010101" charset="-122"/>
              <a:cs typeface="+mn-ea"/>
              <a:sym typeface="+mn-lt"/>
            </a:endParaRPr>
          </a:p>
        </p:txBody>
      </p:sp>
      <p:pic>
        <p:nvPicPr>
          <p:cNvPr id="10" name="图片 3" descr="1a9ae4f614d1fe860aef2faf9d3965d"/>
          <p:cNvPicPr>
            <a:picLocks noChangeAspect="1"/>
          </p:cNvPicPr>
          <p:nvPr/>
        </p:nvPicPr>
        <p:blipFill>
          <a:blip r:embed="rId3"/>
          <a:srcRect l="5077" r="4964" b="883"/>
          <a:stretch>
            <a:fillRect/>
          </a:stretch>
        </p:blipFill>
        <p:spPr>
          <a:xfrm>
            <a:off x="604520" y="1068705"/>
            <a:ext cx="5225415" cy="2741295"/>
          </a:xfrm>
          <a:prstGeom prst="rect">
            <a:avLst/>
          </a:prstGeom>
        </p:spPr>
      </p:pic>
      <p:pic>
        <p:nvPicPr>
          <p:cNvPr id="11" name="图片 4" descr="6df549134384436506a4dae90b6ff4e"/>
          <p:cNvPicPr>
            <a:picLocks noChangeAspect="1"/>
          </p:cNvPicPr>
          <p:nvPr/>
        </p:nvPicPr>
        <p:blipFill>
          <a:blip r:embed="rId4"/>
          <a:stretch>
            <a:fillRect/>
          </a:stretch>
        </p:blipFill>
        <p:spPr>
          <a:xfrm>
            <a:off x="604520" y="3890010"/>
            <a:ext cx="5203825" cy="27470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本框 47"/>
          <p:cNvSpPr txBox="1"/>
          <p:nvPr/>
        </p:nvSpPr>
        <p:spPr>
          <a:xfrm>
            <a:off x="3333750" y="212090"/>
            <a:ext cx="5486400" cy="645160"/>
          </a:xfrm>
          <a:prstGeom prst="rect">
            <a:avLst/>
          </a:prstGeom>
          <a:noFill/>
        </p:spPr>
        <p:txBody>
          <a:bodyPr wrap="square">
            <a:spAutoFit/>
          </a:bodyPr>
          <a:p>
            <a:pPr algn="ctr" defTabSz="913765">
              <a:defRPr/>
            </a:pPr>
            <a:r>
              <a:rPr lang="zh-CN" altLang="en-US" sz="3600" spc="267" dirty="0">
                <a:solidFill>
                  <a:srgbClr val="B2D4E0"/>
                </a:solidFill>
                <a:cs typeface="+mn-ea"/>
                <a:sym typeface="+mn-lt"/>
              </a:rPr>
              <a:t>黄茶汤文化</a:t>
            </a:r>
            <a:endParaRPr lang="zh-CN" altLang="en-US" sz="3600" spc="267" dirty="0">
              <a:solidFill>
                <a:srgbClr val="B2D4E0"/>
              </a:solidFill>
              <a:cs typeface="+mn-ea"/>
              <a:sym typeface="+mn-lt"/>
            </a:endParaRPr>
          </a:p>
        </p:txBody>
      </p:sp>
      <p:sp>
        <p:nvSpPr>
          <p:cNvPr id="49" name="文本框 48"/>
          <p:cNvSpPr txBox="1"/>
          <p:nvPr>
            <p:custDataLst>
              <p:tags r:id="rId1"/>
            </p:custDataLst>
          </p:nvPr>
        </p:nvSpPr>
        <p:spPr>
          <a:xfrm>
            <a:off x="3316370" y="211817"/>
            <a:ext cx="5521325" cy="645160"/>
          </a:xfrm>
          <a:prstGeom prst="rect">
            <a:avLst/>
          </a:prstGeom>
          <a:noFill/>
        </p:spPr>
        <p:txBody>
          <a:bodyPr wrap="square">
            <a:spAutoFit/>
          </a:bodyPr>
          <a:p>
            <a:pPr algn="ctr" defTabSz="913765">
              <a:defRPr/>
            </a:pPr>
            <a:r>
              <a:rPr lang="zh-CN" altLang="en-US" sz="3600" spc="267" dirty="0">
                <a:ln w="12700">
                  <a:solidFill>
                    <a:srgbClr val="8C7DA6"/>
                  </a:solidFill>
                </a:ln>
                <a:noFill/>
                <a:cs typeface="+mn-ea"/>
                <a:sym typeface="+mn-lt"/>
              </a:rPr>
              <a:t>黄茶汤文化</a:t>
            </a:r>
            <a:endParaRPr lang="zh-CN" altLang="en-US" sz="3600" spc="267" dirty="0">
              <a:ln w="12700">
                <a:solidFill>
                  <a:srgbClr val="8C7DA6"/>
                </a:solidFill>
              </a:ln>
              <a:noFill/>
              <a:cs typeface="+mn-ea"/>
              <a:sym typeface="+mn-lt"/>
            </a:endParaRPr>
          </a:p>
        </p:txBody>
      </p:sp>
      <p:sp>
        <p:nvSpPr>
          <p:cNvPr id="72" name="PA-椭圆 124"/>
          <p:cNvSpPr/>
          <p:nvPr>
            <p:custDataLst>
              <p:tags r:id="rId2"/>
            </p:custDataLst>
          </p:nvPr>
        </p:nvSpPr>
        <p:spPr>
          <a:xfrm>
            <a:off x="4050030" y="1579880"/>
            <a:ext cx="463550" cy="445135"/>
          </a:xfrm>
          <a:prstGeom prst="ellipse">
            <a:avLst/>
          </a:prstGeom>
          <a:solidFill>
            <a:srgbClr val="EFB0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solidFill>
                <a:schemeClr val="tx1">
                  <a:lumMod val="65000"/>
                  <a:lumOff val="35000"/>
                </a:schemeClr>
              </a:solidFill>
              <a:cs typeface="+mn-ea"/>
              <a:sym typeface="+mn-lt"/>
            </a:endParaRPr>
          </a:p>
        </p:txBody>
      </p:sp>
      <p:sp>
        <p:nvSpPr>
          <p:cNvPr id="4" name="文本框 3"/>
          <p:cNvSpPr txBox="1"/>
          <p:nvPr/>
        </p:nvSpPr>
        <p:spPr>
          <a:xfrm>
            <a:off x="4682490" y="1604010"/>
            <a:ext cx="953770" cy="398780"/>
          </a:xfrm>
          <a:prstGeom prst="rect">
            <a:avLst/>
          </a:prstGeom>
          <a:noFill/>
        </p:spPr>
        <p:txBody>
          <a:bodyPr wrap="square" rtlCol="0" anchor="t">
            <a:spAutoFit/>
          </a:bodyPr>
          <a:p>
            <a:r>
              <a:rPr lang="zh-CN" altLang="en-US" sz="2000" dirty="0">
                <a:latin typeface="华文琥珀" panose="02010800040101010101" charset="-122"/>
                <a:ea typeface="华文琥珀" panose="02010800040101010101" charset="-122"/>
                <a:cs typeface="+mn-ea"/>
                <a:sym typeface="+mn-lt"/>
              </a:rPr>
              <a:t>结构图</a:t>
            </a:r>
            <a:endParaRPr lang="zh-CN" altLang="en-US" sz="2000" dirty="0">
              <a:latin typeface="华文琥珀" panose="02010800040101010101" charset="-122"/>
              <a:ea typeface="华文琥珀" panose="02010800040101010101" charset="-122"/>
              <a:cs typeface="+mn-ea"/>
              <a:sym typeface="+mn-lt"/>
            </a:endParaRPr>
          </a:p>
        </p:txBody>
      </p:sp>
      <p:sp>
        <p:nvSpPr>
          <p:cNvPr id="7" name="PA-椭圆 103"/>
          <p:cNvSpPr/>
          <p:nvPr>
            <p:custDataLst>
              <p:tags r:id="rId3"/>
            </p:custDataLst>
          </p:nvPr>
        </p:nvSpPr>
        <p:spPr>
          <a:xfrm>
            <a:off x="4050030" y="4222302"/>
            <a:ext cx="463550" cy="436245"/>
          </a:xfrm>
          <a:prstGeom prst="ellipse">
            <a:avLst/>
          </a:prstGeom>
          <a:solidFill>
            <a:srgbClr val="B2D4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solidFill>
                <a:schemeClr val="tx1">
                  <a:lumMod val="65000"/>
                  <a:lumOff val="35000"/>
                </a:schemeClr>
              </a:solidFill>
              <a:cs typeface="+mn-ea"/>
              <a:sym typeface="+mn-lt"/>
            </a:endParaRPr>
          </a:p>
        </p:txBody>
      </p:sp>
      <p:sp>
        <p:nvSpPr>
          <p:cNvPr id="8" name="文本框 7"/>
          <p:cNvSpPr txBox="1"/>
          <p:nvPr/>
        </p:nvSpPr>
        <p:spPr>
          <a:xfrm>
            <a:off x="4559935" y="4222115"/>
            <a:ext cx="1198880" cy="398780"/>
          </a:xfrm>
          <a:prstGeom prst="rect">
            <a:avLst/>
          </a:prstGeom>
          <a:noFill/>
        </p:spPr>
        <p:txBody>
          <a:bodyPr wrap="none" rtlCol="0" anchor="t">
            <a:spAutoFit/>
          </a:bodyPr>
          <a:p>
            <a:pPr algn="l"/>
            <a:r>
              <a:rPr lang="zh-CN" altLang="en-US" sz="2000" dirty="0">
                <a:latin typeface="华文琥珀" panose="02010800040101010101" charset="-122"/>
                <a:ea typeface="华文琥珀" panose="02010800040101010101" charset="-122"/>
                <a:cs typeface="+mn-ea"/>
                <a:sym typeface="+mn-lt"/>
              </a:rPr>
              <a:t>设计特点</a:t>
            </a:r>
            <a:endParaRPr lang="zh-CN" altLang="en-US" sz="2000" dirty="0">
              <a:latin typeface="华文琥珀" panose="02010800040101010101" charset="-122"/>
              <a:ea typeface="华文琥珀" panose="02010800040101010101" charset="-122"/>
              <a:cs typeface="+mn-ea"/>
              <a:sym typeface="+mn-lt"/>
            </a:endParaRPr>
          </a:p>
        </p:txBody>
      </p:sp>
      <p:sp>
        <p:nvSpPr>
          <p:cNvPr id="9" name="文本框 8"/>
          <p:cNvSpPr txBox="1"/>
          <p:nvPr/>
        </p:nvSpPr>
        <p:spPr>
          <a:xfrm>
            <a:off x="6191250" y="3331210"/>
            <a:ext cx="4669155" cy="2799715"/>
          </a:xfrm>
          <a:prstGeom prst="rect">
            <a:avLst/>
          </a:prstGeom>
          <a:noFill/>
        </p:spPr>
        <p:txBody>
          <a:bodyPr wrap="square" rtlCol="0" anchor="t">
            <a:spAutoFit/>
          </a:bodyPr>
          <a:p>
            <a:pPr algn="l"/>
            <a:r>
              <a:rPr lang="zh-CN" altLang="en-US" sz="1600" b="1" dirty="0">
                <a:solidFill>
                  <a:schemeClr val="tx1"/>
                </a:solidFill>
                <a:latin typeface="幼圆" panose="02010509060101010101" charset="-122"/>
                <a:ea typeface="幼圆" panose="02010509060101010101" charset="-122"/>
                <a:cs typeface="幼圆" panose="02010509060101010101" charset="-122"/>
                <a:sym typeface="+mn-lt"/>
              </a:rPr>
              <a:t>媒体设计</a:t>
            </a:r>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：选择了移动端设计，现在的人们运用手机了解信息，更容易点开查看，更加为黄汤茶起到宣传作用。</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a:p>
            <a:pPr algn="l"/>
            <a:r>
              <a:rPr lang="zh-CN" altLang="en-US" sz="1600" b="1" dirty="0">
                <a:solidFill>
                  <a:schemeClr val="tx1"/>
                </a:solidFill>
                <a:latin typeface="幼圆" panose="02010509060101010101" charset="-122"/>
                <a:ea typeface="幼圆" panose="02010509060101010101" charset="-122"/>
                <a:cs typeface="幼圆" panose="02010509060101010101" charset="-122"/>
                <a:sym typeface="+mn-lt"/>
              </a:rPr>
              <a:t>界面设计</a:t>
            </a:r>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：界面完美符合移动设备大小，并且在手机上加载快速，界面功能简单清晰，能点击的都是会动的。让人清晰明了如何进行下去。</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a:p>
            <a:pPr algn="l"/>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导航标识：开始前就有提醒，并且每个互动都有指引，让人不会手足无措无从下手。</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a:p>
            <a:pPr algn="l"/>
            <a:r>
              <a:rPr lang="zh-CN" altLang="en-US" sz="1600" b="1" dirty="0">
                <a:solidFill>
                  <a:schemeClr val="tx1"/>
                </a:solidFill>
                <a:latin typeface="幼圆" panose="02010509060101010101" charset="-122"/>
                <a:ea typeface="幼圆" panose="02010509060101010101" charset="-122"/>
                <a:cs typeface="幼圆" panose="02010509060101010101" charset="-122"/>
                <a:sym typeface="+mn-lt"/>
              </a:rPr>
              <a:t>声画效果</a:t>
            </a:r>
            <a:r>
              <a:rPr lang="zh-CN" altLang="en-US" sz="1600" dirty="0">
                <a:solidFill>
                  <a:schemeClr val="tx1"/>
                </a:solidFill>
                <a:latin typeface="幼圆" panose="02010509060101010101" charset="-122"/>
                <a:ea typeface="幼圆" panose="02010509060101010101" charset="-122"/>
                <a:cs typeface="幼圆" panose="02010509060101010101" charset="-122"/>
                <a:sym typeface="+mn-lt"/>
              </a:rPr>
              <a:t>：画面统一风格，并且所有的出现界面联合起来没有任何的违和感，并且统一的绿色主题更给人一种清新茶香的感觉。</a:t>
            </a:r>
            <a:endParaRPr lang="zh-CN" altLang="en-US" sz="1600" dirty="0">
              <a:solidFill>
                <a:schemeClr val="tx1"/>
              </a:solidFill>
              <a:latin typeface="幼圆" panose="02010509060101010101" charset="-122"/>
              <a:ea typeface="幼圆" panose="02010509060101010101" charset="-122"/>
              <a:cs typeface="幼圆" panose="02010509060101010101" charset="-122"/>
              <a:sym typeface="+mn-lt"/>
            </a:endParaRPr>
          </a:p>
        </p:txBody>
      </p:sp>
      <p:pic>
        <p:nvPicPr>
          <p:cNvPr id="2" name="图片 5" descr="黄汤茶文化"/>
          <p:cNvPicPr>
            <a:picLocks noChangeAspect="1"/>
          </p:cNvPicPr>
          <p:nvPr/>
        </p:nvPicPr>
        <p:blipFill>
          <a:blip r:embed="rId4"/>
          <a:stretch>
            <a:fillRect/>
          </a:stretch>
        </p:blipFill>
        <p:spPr>
          <a:xfrm>
            <a:off x="5805170" y="1111885"/>
            <a:ext cx="6037580" cy="1772285"/>
          </a:xfrm>
          <a:prstGeom prst="rect">
            <a:avLst/>
          </a:prstGeom>
        </p:spPr>
      </p:pic>
      <p:pic>
        <p:nvPicPr>
          <p:cNvPr id="6" name="图片 7" descr="Screenshot_2022_0927_165652"/>
          <p:cNvPicPr>
            <a:picLocks noChangeAspect="1"/>
          </p:cNvPicPr>
          <p:nvPr/>
        </p:nvPicPr>
        <p:blipFill>
          <a:blip r:embed="rId5"/>
          <a:stretch>
            <a:fillRect/>
          </a:stretch>
        </p:blipFill>
        <p:spPr>
          <a:xfrm>
            <a:off x="670560" y="1068070"/>
            <a:ext cx="2646045" cy="53511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本框 47"/>
          <p:cNvSpPr txBox="1"/>
          <p:nvPr/>
        </p:nvSpPr>
        <p:spPr>
          <a:xfrm>
            <a:off x="3333750" y="212090"/>
            <a:ext cx="5486400" cy="645160"/>
          </a:xfrm>
          <a:prstGeom prst="rect">
            <a:avLst/>
          </a:prstGeom>
          <a:noFill/>
        </p:spPr>
        <p:txBody>
          <a:bodyPr wrap="square">
            <a:spAutoFit/>
          </a:bodyPr>
          <a:p>
            <a:pPr algn="ctr" defTabSz="913765">
              <a:defRPr/>
            </a:pPr>
            <a:r>
              <a:rPr lang="zh-CN" altLang="en-US" sz="3600" spc="267" dirty="0">
                <a:solidFill>
                  <a:srgbClr val="B2D4E0"/>
                </a:solidFill>
                <a:cs typeface="+mn-ea"/>
                <a:sym typeface="+mn-lt"/>
              </a:rPr>
              <a:t>黄茶汤文化</a:t>
            </a:r>
            <a:endParaRPr lang="zh-CN" altLang="en-US" sz="3600" spc="267" dirty="0">
              <a:solidFill>
                <a:srgbClr val="B2D4E0"/>
              </a:solidFill>
              <a:cs typeface="+mn-ea"/>
              <a:sym typeface="+mn-lt"/>
            </a:endParaRPr>
          </a:p>
        </p:txBody>
      </p:sp>
      <p:sp>
        <p:nvSpPr>
          <p:cNvPr id="49" name="文本框 48"/>
          <p:cNvSpPr txBox="1"/>
          <p:nvPr>
            <p:custDataLst>
              <p:tags r:id="rId1"/>
            </p:custDataLst>
          </p:nvPr>
        </p:nvSpPr>
        <p:spPr>
          <a:xfrm>
            <a:off x="3316370" y="211817"/>
            <a:ext cx="5521325" cy="645160"/>
          </a:xfrm>
          <a:prstGeom prst="rect">
            <a:avLst/>
          </a:prstGeom>
          <a:noFill/>
        </p:spPr>
        <p:txBody>
          <a:bodyPr wrap="square">
            <a:spAutoFit/>
          </a:bodyPr>
          <a:p>
            <a:pPr algn="ctr" defTabSz="913765">
              <a:defRPr/>
            </a:pPr>
            <a:r>
              <a:rPr lang="zh-CN" altLang="en-US" sz="3600" spc="267" dirty="0">
                <a:ln w="12700">
                  <a:solidFill>
                    <a:srgbClr val="8C7DA6"/>
                  </a:solidFill>
                </a:ln>
                <a:noFill/>
                <a:cs typeface="+mn-ea"/>
                <a:sym typeface="+mn-lt"/>
              </a:rPr>
              <a:t>黄茶汤文化</a:t>
            </a:r>
            <a:endParaRPr lang="zh-CN" altLang="en-US" sz="3600" spc="267" dirty="0">
              <a:ln w="12700">
                <a:solidFill>
                  <a:srgbClr val="8C7DA6"/>
                </a:solidFill>
              </a:ln>
              <a:noFill/>
              <a:cs typeface="+mn-ea"/>
              <a:sym typeface="+mn-lt"/>
            </a:endParaRPr>
          </a:p>
        </p:txBody>
      </p:sp>
      <p:sp>
        <p:nvSpPr>
          <p:cNvPr id="3" name="PA-椭圆 103"/>
          <p:cNvSpPr/>
          <p:nvPr>
            <p:custDataLst>
              <p:tags r:id="rId2"/>
            </p:custDataLst>
          </p:nvPr>
        </p:nvSpPr>
        <p:spPr>
          <a:xfrm>
            <a:off x="6571615" y="1463227"/>
            <a:ext cx="463550" cy="43624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ko-KR" altLang="en-US">
              <a:solidFill>
                <a:schemeClr val="tx1">
                  <a:lumMod val="65000"/>
                  <a:lumOff val="35000"/>
                </a:schemeClr>
              </a:solidFill>
              <a:cs typeface="+mn-ea"/>
              <a:sym typeface="+mn-lt"/>
            </a:endParaRPr>
          </a:p>
        </p:txBody>
      </p:sp>
      <p:sp>
        <p:nvSpPr>
          <p:cNvPr id="5" name="文本框 4"/>
          <p:cNvSpPr txBox="1"/>
          <p:nvPr/>
        </p:nvSpPr>
        <p:spPr>
          <a:xfrm>
            <a:off x="7081520" y="1463040"/>
            <a:ext cx="1198880" cy="398780"/>
          </a:xfrm>
          <a:prstGeom prst="rect">
            <a:avLst/>
          </a:prstGeom>
          <a:noFill/>
        </p:spPr>
        <p:txBody>
          <a:bodyPr wrap="none" rtlCol="0" anchor="t">
            <a:spAutoFit/>
          </a:bodyPr>
          <a:p>
            <a:pPr algn="l"/>
            <a:r>
              <a:rPr lang="zh-CN" altLang="en-US" sz="2000" dirty="0">
                <a:latin typeface="华文琥珀" panose="02010800040101010101" charset="-122"/>
                <a:ea typeface="华文琥珀" panose="02010800040101010101" charset="-122"/>
                <a:cs typeface="+mn-ea"/>
                <a:sym typeface="+mn-lt"/>
              </a:rPr>
              <a:t>交互特色</a:t>
            </a:r>
            <a:endParaRPr lang="zh-CN" altLang="en-US" sz="2000" dirty="0">
              <a:latin typeface="华文琥珀" panose="02010800040101010101" charset="-122"/>
              <a:ea typeface="华文琥珀" panose="02010800040101010101" charset="-122"/>
              <a:cs typeface="+mn-ea"/>
              <a:sym typeface="+mn-lt"/>
            </a:endParaRPr>
          </a:p>
        </p:txBody>
      </p:sp>
      <p:pic>
        <p:nvPicPr>
          <p:cNvPr id="10" name="图片 8" descr="Screenshot_2022_0927_165758"/>
          <p:cNvPicPr>
            <a:picLocks noChangeAspect="1"/>
          </p:cNvPicPr>
          <p:nvPr/>
        </p:nvPicPr>
        <p:blipFill>
          <a:blip r:embed="rId3"/>
          <a:stretch>
            <a:fillRect/>
          </a:stretch>
        </p:blipFill>
        <p:spPr>
          <a:xfrm>
            <a:off x="679450" y="1125855"/>
            <a:ext cx="2564765" cy="5184140"/>
          </a:xfrm>
          <a:prstGeom prst="rect">
            <a:avLst/>
          </a:prstGeom>
        </p:spPr>
      </p:pic>
      <p:pic>
        <p:nvPicPr>
          <p:cNvPr id="11" name="图片 9" descr="Screenshot_2022_0927_171428"/>
          <p:cNvPicPr>
            <a:picLocks noChangeAspect="1"/>
          </p:cNvPicPr>
          <p:nvPr/>
        </p:nvPicPr>
        <p:blipFill>
          <a:blip r:embed="rId4"/>
          <a:stretch>
            <a:fillRect/>
          </a:stretch>
        </p:blipFill>
        <p:spPr>
          <a:xfrm>
            <a:off x="3333750" y="1125855"/>
            <a:ext cx="2587625" cy="5184140"/>
          </a:xfrm>
          <a:prstGeom prst="rect">
            <a:avLst/>
          </a:prstGeom>
        </p:spPr>
      </p:pic>
      <p:sp>
        <p:nvSpPr>
          <p:cNvPr id="12" name="文本框 11"/>
          <p:cNvSpPr txBox="1"/>
          <p:nvPr/>
        </p:nvSpPr>
        <p:spPr>
          <a:xfrm>
            <a:off x="6571615" y="2148840"/>
            <a:ext cx="4960620" cy="3138170"/>
          </a:xfrm>
          <a:prstGeom prst="rect">
            <a:avLst/>
          </a:prstGeom>
          <a:noFill/>
        </p:spPr>
        <p:txBody>
          <a:bodyPr wrap="square" rtlCol="0" anchor="t">
            <a:spAutoFit/>
          </a:bodyPr>
          <a:p>
            <a:pPr algn="l"/>
            <a:r>
              <a:rPr lang="zh-CN" altLang="en-US" dirty="0">
                <a:latin typeface="幼圆" panose="02010509060101010101" charset="-122"/>
                <a:ea typeface="幼圆" panose="02010509060101010101" charset="-122"/>
                <a:cs typeface="幼圆" panose="02010509060101010101" charset="-122"/>
                <a:sym typeface="+mn-lt"/>
              </a:rPr>
              <a:t>该作品在每一个制作环节都有人机交互的功能，从采茶开始，把茶叶放到竹筐里，然后在跳转页面，使得每一步制作茶叶的过程都有着读者的参与感，使得读者能更好的记住茶叶的制作过程，并且能更好的宣传茶叶制作的每一步的必要性。最后的将茶叶装包，让想要宣传的物品越来越不透明，使得读者感觉真的身临其境做了一包茶叶出来，也更好的宣传了该茶叶的功效及文化。</a:t>
            </a:r>
            <a:endParaRPr lang="zh-CN" altLang="en-US" dirty="0">
              <a:latin typeface="幼圆" panose="02010509060101010101" charset="-122"/>
              <a:ea typeface="幼圆" panose="02010509060101010101" charset="-122"/>
              <a:cs typeface="幼圆" panose="02010509060101010101" charset="-122"/>
              <a:sym typeface="+mn-lt"/>
            </a:endParaRPr>
          </a:p>
          <a:p>
            <a:pPr algn="l"/>
            <a:r>
              <a:rPr lang="zh-CN" altLang="en-US" dirty="0">
                <a:latin typeface="幼圆" panose="02010509060101010101" charset="-122"/>
                <a:ea typeface="幼圆" panose="02010509060101010101" charset="-122"/>
                <a:cs typeface="幼圆" panose="02010509060101010101" charset="-122"/>
                <a:sym typeface="+mn-lt"/>
              </a:rPr>
              <a:t>并且在每一个步骤未完成的阶段和完成的时候切换屏幕都有提示出现</a:t>
            </a:r>
            <a:endParaRPr lang="zh-CN" altLang="en-US" dirty="0">
              <a:latin typeface="幼圆" panose="02010509060101010101" charset="-122"/>
              <a:ea typeface="幼圆" panose="02010509060101010101" charset="-122"/>
              <a:cs typeface="幼圆" panose="02010509060101010101" charset="-122"/>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图片 37"/>
          <p:cNvPicPr>
            <a:picLocks noChangeAspect="1"/>
          </p:cNvPicPr>
          <p:nvPr/>
        </p:nvPicPr>
        <p:blipFill rotWithShape="1">
          <a:blip r:embed="rId1" cstate="print">
            <a:extLst>
              <a:ext uri="{28A0092B-C50C-407E-A947-70E740481C1C}">
                <a14:useLocalDpi xmlns:a14="http://schemas.microsoft.com/office/drawing/2010/main" val="0"/>
              </a:ext>
            </a:extLst>
          </a:blip>
          <a:srcRect l="1540" t="1527" r="1540" b="1527"/>
          <a:stretch>
            <a:fillRect/>
          </a:stretch>
        </p:blipFill>
        <p:spPr>
          <a:xfrm>
            <a:off x="-1" y="-1"/>
            <a:ext cx="12188825" cy="6858001"/>
          </a:xfrm>
          <a:prstGeom prst="rect">
            <a:avLst/>
          </a:prstGeom>
        </p:spPr>
      </p:pic>
      <p:grpSp>
        <p:nvGrpSpPr>
          <p:cNvPr id="95" name="组合 94"/>
          <p:cNvGrpSpPr/>
          <p:nvPr/>
        </p:nvGrpSpPr>
        <p:grpSpPr>
          <a:xfrm>
            <a:off x="6132361" y="4707455"/>
            <a:ext cx="456109" cy="456109"/>
            <a:chOff x="9352883" y="5335471"/>
            <a:chExt cx="456228" cy="456228"/>
          </a:xfrm>
          <a:effectLst/>
        </p:grpSpPr>
        <p:sp>
          <p:nvSpPr>
            <p:cNvPr id="96" name="矩形: 圆角 3"/>
            <p:cNvSpPr/>
            <p:nvPr/>
          </p:nvSpPr>
          <p:spPr>
            <a:xfrm>
              <a:off x="9352883" y="5335471"/>
              <a:ext cx="456228" cy="456228"/>
            </a:xfrm>
            <a:prstGeom prst="roundRect">
              <a:avLst/>
            </a:prstGeom>
            <a:solidFill>
              <a:srgbClr val="B2D4E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97" name="椭圆 4"/>
            <p:cNvSpPr/>
            <p:nvPr/>
          </p:nvSpPr>
          <p:spPr>
            <a:xfrm>
              <a:off x="9457674" y="5440262"/>
              <a:ext cx="246647" cy="246646"/>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grpSp>
      <p:grpSp>
        <p:nvGrpSpPr>
          <p:cNvPr id="98" name="组合 97"/>
          <p:cNvGrpSpPr/>
          <p:nvPr/>
        </p:nvGrpSpPr>
        <p:grpSpPr>
          <a:xfrm>
            <a:off x="6787726" y="4707455"/>
            <a:ext cx="456109" cy="456109"/>
            <a:chOff x="9893514" y="5335471"/>
            <a:chExt cx="456228" cy="456228"/>
          </a:xfrm>
          <a:effectLst/>
        </p:grpSpPr>
        <p:sp>
          <p:nvSpPr>
            <p:cNvPr id="99" name="矩形: 圆角 7"/>
            <p:cNvSpPr/>
            <p:nvPr/>
          </p:nvSpPr>
          <p:spPr>
            <a:xfrm>
              <a:off x="9893514" y="5335471"/>
              <a:ext cx="456228" cy="456228"/>
            </a:xfrm>
            <a:prstGeom prst="roundRect">
              <a:avLst/>
            </a:prstGeom>
            <a:solidFill>
              <a:srgbClr val="8C7DA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00" name="椭圆 8"/>
            <p:cNvSpPr/>
            <p:nvPr/>
          </p:nvSpPr>
          <p:spPr>
            <a:xfrm>
              <a:off x="9998305" y="5440262"/>
              <a:ext cx="246647" cy="246647"/>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grpSp>
      <p:grpSp>
        <p:nvGrpSpPr>
          <p:cNvPr id="101" name="组合 100"/>
          <p:cNvGrpSpPr/>
          <p:nvPr/>
        </p:nvGrpSpPr>
        <p:grpSpPr>
          <a:xfrm>
            <a:off x="7443091" y="4707455"/>
            <a:ext cx="456109" cy="456109"/>
            <a:chOff x="10434146" y="5335471"/>
            <a:chExt cx="456228" cy="456228"/>
          </a:xfrm>
          <a:effectLst/>
        </p:grpSpPr>
        <p:sp>
          <p:nvSpPr>
            <p:cNvPr id="102" name="矩形: 圆角 10"/>
            <p:cNvSpPr/>
            <p:nvPr/>
          </p:nvSpPr>
          <p:spPr>
            <a:xfrm>
              <a:off x="10434146" y="5335471"/>
              <a:ext cx="456228" cy="456228"/>
            </a:xfrm>
            <a:prstGeom prst="roundRect">
              <a:avLst/>
            </a:prstGeom>
            <a:solidFill>
              <a:srgbClr val="F398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03" name="椭圆 11"/>
            <p:cNvSpPr/>
            <p:nvPr/>
          </p:nvSpPr>
          <p:spPr>
            <a:xfrm>
              <a:off x="10538936" y="5441441"/>
              <a:ext cx="246647" cy="244286"/>
            </a:xfrm>
            <a:custGeom>
              <a:avLst/>
              <a:gdLst>
                <a:gd name="connsiteX0" fmla="*/ 292147 w 331788"/>
                <a:gd name="connsiteY0" fmla="*/ 109538 h 328613"/>
                <a:gd name="connsiteX1" fmla="*/ 327025 w 331788"/>
                <a:gd name="connsiteY1" fmla="*/ 145621 h 328613"/>
                <a:gd name="connsiteX2" fmla="*/ 327025 w 331788"/>
                <a:gd name="connsiteY2" fmla="*/ 229385 h 328613"/>
                <a:gd name="connsiteX3" fmla="*/ 293438 w 331788"/>
                <a:gd name="connsiteY3" fmla="*/ 264179 h 328613"/>
                <a:gd name="connsiteX4" fmla="*/ 252101 w 331788"/>
                <a:gd name="connsiteY4" fmla="*/ 264179 h 328613"/>
                <a:gd name="connsiteX5" fmla="*/ 252101 w 331788"/>
                <a:gd name="connsiteY5" fmla="*/ 319593 h 328613"/>
                <a:gd name="connsiteX6" fmla="*/ 243059 w 331788"/>
                <a:gd name="connsiteY6" fmla="*/ 328613 h 328613"/>
                <a:gd name="connsiteX7" fmla="*/ 205596 w 331788"/>
                <a:gd name="connsiteY7" fmla="*/ 328613 h 328613"/>
                <a:gd name="connsiteX8" fmla="*/ 195262 w 331788"/>
                <a:gd name="connsiteY8" fmla="*/ 319593 h 328613"/>
                <a:gd name="connsiteX9" fmla="*/ 195262 w 331788"/>
                <a:gd name="connsiteY9" fmla="*/ 235829 h 328613"/>
                <a:gd name="connsiteX10" fmla="*/ 224973 w 331788"/>
                <a:gd name="connsiteY10" fmla="*/ 207478 h 328613"/>
                <a:gd name="connsiteX11" fmla="*/ 255976 w 331788"/>
                <a:gd name="connsiteY11" fmla="*/ 207478 h 328613"/>
                <a:gd name="connsiteX12" fmla="*/ 255976 w 331788"/>
                <a:gd name="connsiteY12" fmla="*/ 145621 h 328613"/>
                <a:gd name="connsiteX13" fmla="*/ 292147 w 331788"/>
                <a:gd name="connsiteY13" fmla="*/ 109538 h 328613"/>
                <a:gd name="connsiteX14" fmla="*/ 38473 w 331788"/>
                <a:gd name="connsiteY14" fmla="*/ 109538 h 328613"/>
                <a:gd name="connsiteX15" fmla="*/ 75079 w 331788"/>
                <a:gd name="connsiteY15" fmla="*/ 145621 h 328613"/>
                <a:gd name="connsiteX16" fmla="*/ 75079 w 331788"/>
                <a:gd name="connsiteY16" fmla="*/ 207478 h 328613"/>
                <a:gd name="connsiteX17" fmla="*/ 106456 w 331788"/>
                <a:gd name="connsiteY17" fmla="*/ 207478 h 328613"/>
                <a:gd name="connsiteX18" fmla="*/ 136525 w 331788"/>
                <a:gd name="connsiteY18" fmla="*/ 235829 h 328613"/>
                <a:gd name="connsiteX19" fmla="*/ 136525 w 331788"/>
                <a:gd name="connsiteY19" fmla="*/ 319593 h 328613"/>
                <a:gd name="connsiteX20" fmla="*/ 126066 w 331788"/>
                <a:gd name="connsiteY20" fmla="*/ 328613 h 328613"/>
                <a:gd name="connsiteX21" fmla="*/ 88153 w 331788"/>
                <a:gd name="connsiteY21" fmla="*/ 328613 h 328613"/>
                <a:gd name="connsiteX22" fmla="*/ 79001 w 331788"/>
                <a:gd name="connsiteY22" fmla="*/ 319593 h 328613"/>
                <a:gd name="connsiteX23" fmla="*/ 79001 w 331788"/>
                <a:gd name="connsiteY23" fmla="*/ 264179 h 328613"/>
                <a:gd name="connsiteX24" fmla="*/ 37166 w 331788"/>
                <a:gd name="connsiteY24" fmla="*/ 264179 h 328613"/>
                <a:gd name="connsiteX25" fmla="*/ 3175 w 331788"/>
                <a:gd name="connsiteY25" fmla="*/ 229385 h 328613"/>
                <a:gd name="connsiteX26" fmla="*/ 3175 w 331788"/>
                <a:gd name="connsiteY26" fmla="*/ 145621 h 328613"/>
                <a:gd name="connsiteX27" fmla="*/ 38473 w 331788"/>
                <a:gd name="connsiteY27" fmla="*/ 109538 h 328613"/>
                <a:gd name="connsiteX28" fmla="*/ 160734 w 331788"/>
                <a:gd name="connsiteY28" fmla="*/ 88900 h 328613"/>
                <a:gd name="connsiteX29" fmla="*/ 171053 w 331788"/>
                <a:gd name="connsiteY29" fmla="*/ 88900 h 328613"/>
                <a:gd name="connsiteX30" fmla="*/ 173633 w 331788"/>
                <a:gd name="connsiteY30" fmla="*/ 90195 h 328613"/>
                <a:gd name="connsiteX31" fmla="*/ 174923 w 331788"/>
                <a:gd name="connsiteY31" fmla="*/ 95375 h 328613"/>
                <a:gd name="connsiteX32" fmla="*/ 169763 w 331788"/>
                <a:gd name="connsiteY32" fmla="*/ 103146 h 328613"/>
                <a:gd name="connsiteX33" fmla="*/ 172343 w 331788"/>
                <a:gd name="connsiteY33" fmla="*/ 123867 h 328613"/>
                <a:gd name="connsiteX34" fmla="*/ 167184 w 331788"/>
                <a:gd name="connsiteY34" fmla="*/ 136818 h 328613"/>
                <a:gd name="connsiteX35" fmla="*/ 164604 w 331788"/>
                <a:gd name="connsiteY35" fmla="*/ 136818 h 328613"/>
                <a:gd name="connsiteX36" fmla="*/ 159444 w 331788"/>
                <a:gd name="connsiteY36" fmla="*/ 123867 h 328613"/>
                <a:gd name="connsiteX37" fmla="*/ 162024 w 331788"/>
                <a:gd name="connsiteY37" fmla="*/ 103146 h 328613"/>
                <a:gd name="connsiteX38" fmla="*/ 156865 w 331788"/>
                <a:gd name="connsiteY38" fmla="*/ 95375 h 328613"/>
                <a:gd name="connsiteX39" fmla="*/ 158155 w 331788"/>
                <a:gd name="connsiteY39" fmla="*/ 90195 h 328613"/>
                <a:gd name="connsiteX40" fmla="*/ 160734 w 331788"/>
                <a:gd name="connsiteY40" fmla="*/ 88900 h 328613"/>
                <a:gd name="connsiteX41" fmla="*/ 136182 w 331788"/>
                <a:gd name="connsiteY41" fmla="*/ 88900 h 328613"/>
                <a:gd name="connsiteX42" fmla="*/ 138766 w 331788"/>
                <a:gd name="connsiteY42" fmla="*/ 91502 h 328613"/>
                <a:gd name="connsiteX43" fmla="*/ 165893 w 331788"/>
                <a:gd name="connsiteY43" fmla="*/ 165652 h 328613"/>
                <a:gd name="connsiteX44" fmla="*/ 193021 w 331788"/>
                <a:gd name="connsiteY44" fmla="*/ 91502 h 328613"/>
                <a:gd name="connsiteX45" fmla="*/ 196897 w 331788"/>
                <a:gd name="connsiteY45" fmla="*/ 90201 h 328613"/>
                <a:gd name="connsiteX46" fmla="*/ 208523 w 331788"/>
                <a:gd name="connsiteY46" fmla="*/ 92802 h 328613"/>
                <a:gd name="connsiteX47" fmla="*/ 231775 w 331788"/>
                <a:gd name="connsiteY47" fmla="*/ 125325 h 328613"/>
                <a:gd name="connsiteX48" fmla="*/ 231775 w 331788"/>
                <a:gd name="connsiteY48" fmla="*/ 176059 h 328613"/>
                <a:gd name="connsiteX49" fmla="*/ 226608 w 331788"/>
                <a:gd name="connsiteY49" fmla="*/ 182563 h 328613"/>
                <a:gd name="connsiteX50" fmla="*/ 105179 w 331788"/>
                <a:gd name="connsiteY50" fmla="*/ 182563 h 328613"/>
                <a:gd name="connsiteX51" fmla="*/ 100012 w 331788"/>
                <a:gd name="connsiteY51" fmla="*/ 176059 h 328613"/>
                <a:gd name="connsiteX52" fmla="*/ 100012 w 331788"/>
                <a:gd name="connsiteY52" fmla="*/ 125325 h 328613"/>
                <a:gd name="connsiteX53" fmla="*/ 123264 w 331788"/>
                <a:gd name="connsiteY53" fmla="*/ 92802 h 328613"/>
                <a:gd name="connsiteX54" fmla="*/ 134890 w 331788"/>
                <a:gd name="connsiteY54" fmla="*/ 90201 h 328613"/>
                <a:gd name="connsiteX55" fmla="*/ 136182 w 331788"/>
                <a:gd name="connsiteY55" fmla="*/ 88900 h 328613"/>
                <a:gd name="connsiteX56" fmla="*/ 292100 w 331788"/>
                <a:gd name="connsiteY56" fmla="*/ 19050 h 328613"/>
                <a:gd name="connsiteX57" fmla="*/ 331788 w 331788"/>
                <a:gd name="connsiteY57" fmla="*/ 58738 h 328613"/>
                <a:gd name="connsiteX58" fmla="*/ 292100 w 331788"/>
                <a:gd name="connsiteY58" fmla="*/ 98426 h 328613"/>
                <a:gd name="connsiteX59" fmla="*/ 252412 w 331788"/>
                <a:gd name="connsiteY59" fmla="*/ 58738 h 328613"/>
                <a:gd name="connsiteX60" fmla="*/ 292100 w 331788"/>
                <a:gd name="connsiteY60" fmla="*/ 19050 h 328613"/>
                <a:gd name="connsiteX61" fmla="*/ 39688 w 331788"/>
                <a:gd name="connsiteY61" fmla="*/ 19050 h 328613"/>
                <a:gd name="connsiteX62" fmla="*/ 79376 w 331788"/>
                <a:gd name="connsiteY62" fmla="*/ 58738 h 328613"/>
                <a:gd name="connsiteX63" fmla="*/ 39688 w 331788"/>
                <a:gd name="connsiteY63" fmla="*/ 98426 h 328613"/>
                <a:gd name="connsiteX64" fmla="*/ 0 w 331788"/>
                <a:gd name="connsiteY64" fmla="*/ 58738 h 328613"/>
                <a:gd name="connsiteX65" fmla="*/ 39688 w 331788"/>
                <a:gd name="connsiteY65" fmla="*/ 19050 h 328613"/>
                <a:gd name="connsiteX66" fmla="*/ 165894 w 331788"/>
                <a:gd name="connsiteY66" fmla="*/ 0 h 328613"/>
                <a:gd name="connsiteX67" fmla="*/ 204788 w 331788"/>
                <a:gd name="connsiteY67" fmla="*/ 39688 h 328613"/>
                <a:gd name="connsiteX68" fmla="*/ 165894 w 331788"/>
                <a:gd name="connsiteY68" fmla="*/ 79376 h 328613"/>
                <a:gd name="connsiteX69" fmla="*/ 127000 w 331788"/>
                <a:gd name="connsiteY69" fmla="*/ 39688 h 328613"/>
                <a:gd name="connsiteX70" fmla="*/ 165894 w 331788"/>
                <a:gd name="connsiteY70"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331788" h="328613">
                  <a:moveTo>
                    <a:pt x="292147" y="109538"/>
                  </a:moveTo>
                  <a:cubicBezTo>
                    <a:pt x="311524" y="109538"/>
                    <a:pt x="327025" y="126291"/>
                    <a:pt x="327025" y="145621"/>
                  </a:cubicBezTo>
                  <a:cubicBezTo>
                    <a:pt x="327025" y="145621"/>
                    <a:pt x="327025" y="145621"/>
                    <a:pt x="327025" y="229385"/>
                  </a:cubicBezTo>
                  <a:cubicBezTo>
                    <a:pt x="327025" y="248715"/>
                    <a:pt x="311524" y="264179"/>
                    <a:pt x="293438" y="264179"/>
                  </a:cubicBezTo>
                  <a:cubicBezTo>
                    <a:pt x="293438" y="264179"/>
                    <a:pt x="293438" y="264179"/>
                    <a:pt x="252101" y="264179"/>
                  </a:cubicBezTo>
                  <a:cubicBezTo>
                    <a:pt x="252101" y="264179"/>
                    <a:pt x="252101" y="264179"/>
                    <a:pt x="252101" y="319593"/>
                  </a:cubicBezTo>
                  <a:cubicBezTo>
                    <a:pt x="252101" y="324747"/>
                    <a:pt x="248226" y="328613"/>
                    <a:pt x="243059" y="328613"/>
                  </a:cubicBezTo>
                  <a:cubicBezTo>
                    <a:pt x="243059" y="328613"/>
                    <a:pt x="243059" y="328613"/>
                    <a:pt x="205596" y="328613"/>
                  </a:cubicBezTo>
                  <a:cubicBezTo>
                    <a:pt x="199138" y="328613"/>
                    <a:pt x="195262" y="324747"/>
                    <a:pt x="195262" y="319593"/>
                  </a:cubicBezTo>
                  <a:cubicBezTo>
                    <a:pt x="195262" y="319593"/>
                    <a:pt x="195262" y="319593"/>
                    <a:pt x="195262" y="235829"/>
                  </a:cubicBezTo>
                  <a:cubicBezTo>
                    <a:pt x="195262" y="220364"/>
                    <a:pt x="208180" y="207478"/>
                    <a:pt x="224973" y="207478"/>
                  </a:cubicBezTo>
                  <a:cubicBezTo>
                    <a:pt x="224973" y="207478"/>
                    <a:pt x="224973" y="207478"/>
                    <a:pt x="255976" y="207478"/>
                  </a:cubicBezTo>
                  <a:cubicBezTo>
                    <a:pt x="255976" y="207478"/>
                    <a:pt x="255976" y="207478"/>
                    <a:pt x="255976" y="145621"/>
                  </a:cubicBezTo>
                  <a:cubicBezTo>
                    <a:pt x="255976" y="126291"/>
                    <a:pt x="271478" y="109538"/>
                    <a:pt x="292147" y="109538"/>
                  </a:cubicBezTo>
                  <a:close/>
                  <a:moveTo>
                    <a:pt x="38473" y="109538"/>
                  </a:moveTo>
                  <a:cubicBezTo>
                    <a:pt x="59391" y="109538"/>
                    <a:pt x="75079" y="126291"/>
                    <a:pt x="75079" y="145621"/>
                  </a:cubicBezTo>
                  <a:cubicBezTo>
                    <a:pt x="75079" y="145621"/>
                    <a:pt x="75079" y="145621"/>
                    <a:pt x="75079" y="207478"/>
                  </a:cubicBezTo>
                  <a:cubicBezTo>
                    <a:pt x="75079" y="207478"/>
                    <a:pt x="75079" y="207478"/>
                    <a:pt x="106456" y="207478"/>
                  </a:cubicBezTo>
                  <a:cubicBezTo>
                    <a:pt x="123451" y="207478"/>
                    <a:pt x="136525" y="220364"/>
                    <a:pt x="136525" y="235829"/>
                  </a:cubicBezTo>
                  <a:cubicBezTo>
                    <a:pt x="136525" y="235829"/>
                    <a:pt x="136525" y="235829"/>
                    <a:pt x="136525" y="319593"/>
                  </a:cubicBezTo>
                  <a:cubicBezTo>
                    <a:pt x="136525" y="324747"/>
                    <a:pt x="132603" y="328613"/>
                    <a:pt x="126066" y="328613"/>
                  </a:cubicBezTo>
                  <a:cubicBezTo>
                    <a:pt x="126066" y="328613"/>
                    <a:pt x="126066" y="328613"/>
                    <a:pt x="88153" y="328613"/>
                  </a:cubicBezTo>
                  <a:cubicBezTo>
                    <a:pt x="82923" y="328613"/>
                    <a:pt x="79001" y="324747"/>
                    <a:pt x="79001" y="319593"/>
                  </a:cubicBezTo>
                  <a:cubicBezTo>
                    <a:pt x="79001" y="319593"/>
                    <a:pt x="79001" y="319593"/>
                    <a:pt x="79001" y="264179"/>
                  </a:cubicBezTo>
                  <a:cubicBezTo>
                    <a:pt x="79001" y="264179"/>
                    <a:pt x="79001" y="264179"/>
                    <a:pt x="37166" y="264179"/>
                  </a:cubicBezTo>
                  <a:cubicBezTo>
                    <a:pt x="18863" y="264179"/>
                    <a:pt x="3175" y="248715"/>
                    <a:pt x="3175" y="229385"/>
                  </a:cubicBezTo>
                  <a:cubicBezTo>
                    <a:pt x="3175" y="229385"/>
                    <a:pt x="3175" y="229385"/>
                    <a:pt x="3175" y="145621"/>
                  </a:cubicBezTo>
                  <a:cubicBezTo>
                    <a:pt x="3175" y="126291"/>
                    <a:pt x="18863" y="109538"/>
                    <a:pt x="38473" y="109538"/>
                  </a:cubicBezTo>
                  <a:close/>
                  <a:moveTo>
                    <a:pt x="160734" y="88900"/>
                  </a:moveTo>
                  <a:cubicBezTo>
                    <a:pt x="160734" y="88900"/>
                    <a:pt x="160734" y="88900"/>
                    <a:pt x="171053" y="88900"/>
                  </a:cubicBezTo>
                  <a:cubicBezTo>
                    <a:pt x="172343" y="88900"/>
                    <a:pt x="173633" y="90195"/>
                    <a:pt x="173633" y="90195"/>
                  </a:cubicBezTo>
                  <a:cubicBezTo>
                    <a:pt x="174923" y="92785"/>
                    <a:pt x="176213" y="94080"/>
                    <a:pt x="174923" y="95375"/>
                  </a:cubicBezTo>
                  <a:cubicBezTo>
                    <a:pt x="174923" y="95375"/>
                    <a:pt x="174923" y="95375"/>
                    <a:pt x="169763" y="103146"/>
                  </a:cubicBezTo>
                  <a:cubicBezTo>
                    <a:pt x="169763" y="103146"/>
                    <a:pt x="169763" y="103146"/>
                    <a:pt x="172343" y="123867"/>
                  </a:cubicBezTo>
                  <a:cubicBezTo>
                    <a:pt x="172343" y="123867"/>
                    <a:pt x="172343" y="123867"/>
                    <a:pt x="167184" y="136818"/>
                  </a:cubicBezTo>
                  <a:cubicBezTo>
                    <a:pt x="167184" y="138113"/>
                    <a:pt x="164604" y="138113"/>
                    <a:pt x="164604" y="136818"/>
                  </a:cubicBezTo>
                  <a:cubicBezTo>
                    <a:pt x="164604" y="136818"/>
                    <a:pt x="164604" y="136818"/>
                    <a:pt x="159444" y="123867"/>
                  </a:cubicBezTo>
                  <a:cubicBezTo>
                    <a:pt x="159444" y="123867"/>
                    <a:pt x="159444" y="123867"/>
                    <a:pt x="162024" y="103146"/>
                  </a:cubicBezTo>
                  <a:cubicBezTo>
                    <a:pt x="162024" y="103146"/>
                    <a:pt x="162024" y="103146"/>
                    <a:pt x="156865" y="95375"/>
                  </a:cubicBezTo>
                  <a:cubicBezTo>
                    <a:pt x="155575" y="94080"/>
                    <a:pt x="156865" y="92785"/>
                    <a:pt x="158155" y="90195"/>
                  </a:cubicBezTo>
                  <a:cubicBezTo>
                    <a:pt x="158155" y="90195"/>
                    <a:pt x="159444" y="88900"/>
                    <a:pt x="160734" y="88900"/>
                  </a:cubicBezTo>
                  <a:close/>
                  <a:moveTo>
                    <a:pt x="136182" y="88900"/>
                  </a:moveTo>
                  <a:cubicBezTo>
                    <a:pt x="137474" y="88900"/>
                    <a:pt x="138766" y="90201"/>
                    <a:pt x="138766" y="91502"/>
                  </a:cubicBezTo>
                  <a:cubicBezTo>
                    <a:pt x="138766" y="91502"/>
                    <a:pt x="138766" y="91502"/>
                    <a:pt x="165893" y="165652"/>
                  </a:cubicBezTo>
                  <a:cubicBezTo>
                    <a:pt x="165893" y="165652"/>
                    <a:pt x="165893" y="165652"/>
                    <a:pt x="193021" y="91502"/>
                  </a:cubicBezTo>
                  <a:cubicBezTo>
                    <a:pt x="193021" y="90201"/>
                    <a:pt x="195605" y="88900"/>
                    <a:pt x="196897" y="90201"/>
                  </a:cubicBezTo>
                  <a:cubicBezTo>
                    <a:pt x="196897" y="90201"/>
                    <a:pt x="196897" y="90201"/>
                    <a:pt x="208523" y="92802"/>
                  </a:cubicBezTo>
                  <a:cubicBezTo>
                    <a:pt x="222733" y="98006"/>
                    <a:pt x="231775" y="111015"/>
                    <a:pt x="231775" y="125325"/>
                  </a:cubicBezTo>
                  <a:cubicBezTo>
                    <a:pt x="231775" y="125325"/>
                    <a:pt x="231775" y="125325"/>
                    <a:pt x="231775" y="176059"/>
                  </a:cubicBezTo>
                  <a:cubicBezTo>
                    <a:pt x="231775" y="179961"/>
                    <a:pt x="229192" y="182563"/>
                    <a:pt x="226608" y="182563"/>
                  </a:cubicBezTo>
                  <a:cubicBezTo>
                    <a:pt x="226608" y="182563"/>
                    <a:pt x="226608" y="182563"/>
                    <a:pt x="105179" y="182563"/>
                  </a:cubicBezTo>
                  <a:cubicBezTo>
                    <a:pt x="102595" y="182563"/>
                    <a:pt x="100012" y="179961"/>
                    <a:pt x="100012" y="176059"/>
                  </a:cubicBezTo>
                  <a:cubicBezTo>
                    <a:pt x="100012" y="176059"/>
                    <a:pt x="100012" y="176059"/>
                    <a:pt x="100012" y="125325"/>
                  </a:cubicBezTo>
                  <a:cubicBezTo>
                    <a:pt x="100012" y="111015"/>
                    <a:pt x="109054" y="98006"/>
                    <a:pt x="123264" y="92802"/>
                  </a:cubicBezTo>
                  <a:cubicBezTo>
                    <a:pt x="123264" y="92802"/>
                    <a:pt x="123264" y="92802"/>
                    <a:pt x="134890" y="90201"/>
                  </a:cubicBezTo>
                  <a:cubicBezTo>
                    <a:pt x="134890" y="88900"/>
                    <a:pt x="134890" y="88900"/>
                    <a:pt x="136182" y="88900"/>
                  </a:cubicBezTo>
                  <a:close/>
                  <a:moveTo>
                    <a:pt x="292100" y="19050"/>
                  </a:moveTo>
                  <a:cubicBezTo>
                    <a:pt x="314019" y="19050"/>
                    <a:pt x="331788" y="36819"/>
                    <a:pt x="331788" y="58738"/>
                  </a:cubicBezTo>
                  <a:cubicBezTo>
                    <a:pt x="331788" y="80657"/>
                    <a:pt x="314019" y="98426"/>
                    <a:pt x="292100" y="98426"/>
                  </a:cubicBezTo>
                  <a:cubicBezTo>
                    <a:pt x="270181" y="98426"/>
                    <a:pt x="252412" y="80657"/>
                    <a:pt x="252412" y="58738"/>
                  </a:cubicBezTo>
                  <a:cubicBezTo>
                    <a:pt x="252412" y="36819"/>
                    <a:pt x="270181" y="19050"/>
                    <a:pt x="292100" y="19050"/>
                  </a:cubicBezTo>
                  <a:close/>
                  <a:moveTo>
                    <a:pt x="39688" y="19050"/>
                  </a:moveTo>
                  <a:cubicBezTo>
                    <a:pt x="61607" y="19050"/>
                    <a:pt x="79376" y="36819"/>
                    <a:pt x="79376" y="58738"/>
                  </a:cubicBezTo>
                  <a:cubicBezTo>
                    <a:pt x="79376" y="80657"/>
                    <a:pt x="61607" y="98426"/>
                    <a:pt x="39688" y="98426"/>
                  </a:cubicBezTo>
                  <a:cubicBezTo>
                    <a:pt x="17769" y="98426"/>
                    <a:pt x="0" y="80657"/>
                    <a:pt x="0" y="58738"/>
                  </a:cubicBezTo>
                  <a:cubicBezTo>
                    <a:pt x="0" y="36819"/>
                    <a:pt x="17769" y="19050"/>
                    <a:pt x="39688" y="19050"/>
                  </a:cubicBezTo>
                  <a:close/>
                  <a:moveTo>
                    <a:pt x="165894" y="0"/>
                  </a:moveTo>
                  <a:cubicBezTo>
                    <a:pt x="187375" y="0"/>
                    <a:pt x="204788" y="17769"/>
                    <a:pt x="204788" y="39688"/>
                  </a:cubicBezTo>
                  <a:cubicBezTo>
                    <a:pt x="204788" y="61607"/>
                    <a:pt x="187375" y="79376"/>
                    <a:pt x="165894" y="79376"/>
                  </a:cubicBezTo>
                  <a:cubicBezTo>
                    <a:pt x="144413" y="79376"/>
                    <a:pt x="127000" y="61607"/>
                    <a:pt x="127000" y="39688"/>
                  </a:cubicBezTo>
                  <a:cubicBezTo>
                    <a:pt x="127000" y="17769"/>
                    <a:pt x="144413" y="0"/>
                    <a:pt x="16589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grpSp>
      <p:grpSp>
        <p:nvGrpSpPr>
          <p:cNvPr id="104" name="组合 103"/>
          <p:cNvGrpSpPr/>
          <p:nvPr/>
        </p:nvGrpSpPr>
        <p:grpSpPr>
          <a:xfrm>
            <a:off x="8098457" y="4707455"/>
            <a:ext cx="456109" cy="456109"/>
            <a:chOff x="10974777" y="5335471"/>
            <a:chExt cx="456228" cy="456228"/>
          </a:xfrm>
          <a:effectLst/>
        </p:grpSpPr>
        <p:sp>
          <p:nvSpPr>
            <p:cNvPr id="105" name="矩形: 圆角 13"/>
            <p:cNvSpPr/>
            <p:nvPr/>
          </p:nvSpPr>
          <p:spPr>
            <a:xfrm>
              <a:off x="10974777" y="5335471"/>
              <a:ext cx="456228" cy="456228"/>
            </a:xfrm>
            <a:prstGeom prst="roundRect">
              <a:avLst/>
            </a:prstGeom>
            <a:solidFill>
              <a:srgbClr val="8C7DA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cs typeface="+mn-ea"/>
                <a:sym typeface="+mn-lt"/>
              </a:endParaRPr>
            </a:p>
          </p:txBody>
        </p:sp>
        <p:sp>
          <p:nvSpPr>
            <p:cNvPr id="106" name="椭圆 14"/>
            <p:cNvSpPr/>
            <p:nvPr/>
          </p:nvSpPr>
          <p:spPr>
            <a:xfrm>
              <a:off x="11099630" y="5440262"/>
              <a:ext cx="206523" cy="246647"/>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grpSp>
      <p:grpSp>
        <p:nvGrpSpPr>
          <p:cNvPr id="107" name="组合 106"/>
          <p:cNvGrpSpPr/>
          <p:nvPr/>
        </p:nvGrpSpPr>
        <p:grpSpPr>
          <a:xfrm>
            <a:off x="5476996" y="4707455"/>
            <a:ext cx="456109" cy="456109"/>
            <a:chOff x="8812252" y="5335471"/>
            <a:chExt cx="456228" cy="456228"/>
          </a:xfrm>
          <a:effectLst/>
        </p:grpSpPr>
        <p:sp>
          <p:nvSpPr>
            <p:cNvPr id="108" name="矩形: 圆角 28"/>
            <p:cNvSpPr/>
            <p:nvPr/>
          </p:nvSpPr>
          <p:spPr>
            <a:xfrm>
              <a:off x="8812252" y="5335471"/>
              <a:ext cx="456228" cy="456228"/>
            </a:xfrm>
            <a:prstGeom prst="roundRect">
              <a:avLst/>
            </a:prstGeom>
            <a:solidFill>
              <a:srgbClr val="EFB0B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sp>
          <p:nvSpPr>
            <p:cNvPr id="109" name="椭圆 17"/>
            <p:cNvSpPr/>
            <p:nvPr/>
          </p:nvSpPr>
          <p:spPr>
            <a:xfrm>
              <a:off x="8925148" y="5440262"/>
              <a:ext cx="230435" cy="246647"/>
            </a:xfrm>
            <a:custGeom>
              <a:avLst/>
              <a:gdLst>
                <a:gd name="connsiteX0" fmla="*/ 270013 w 315913"/>
                <a:gd name="connsiteY0" fmla="*/ 244475 h 338138"/>
                <a:gd name="connsiteX1" fmla="*/ 315913 w 315913"/>
                <a:gd name="connsiteY1" fmla="*/ 290647 h 338138"/>
                <a:gd name="connsiteX2" fmla="*/ 315913 w 315913"/>
                <a:gd name="connsiteY2" fmla="*/ 331542 h 338138"/>
                <a:gd name="connsiteX3" fmla="*/ 313290 w 315913"/>
                <a:gd name="connsiteY3" fmla="*/ 335500 h 338138"/>
                <a:gd name="connsiteX4" fmla="*/ 309356 w 315913"/>
                <a:gd name="connsiteY4" fmla="*/ 338138 h 338138"/>
                <a:gd name="connsiteX5" fmla="*/ 231982 w 315913"/>
                <a:gd name="connsiteY5" fmla="*/ 338138 h 338138"/>
                <a:gd name="connsiteX6" fmla="*/ 225425 w 315913"/>
                <a:gd name="connsiteY6" fmla="*/ 331542 h 338138"/>
                <a:gd name="connsiteX7" fmla="*/ 225425 w 315913"/>
                <a:gd name="connsiteY7" fmla="*/ 290647 h 338138"/>
                <a:gd name="connsiteX8" fmla="*/ 270013 w 315913"/>
                <a:gd name="connsiteY8" fmla="*/ 244475 h 338138"/>
                <a:gd name="connsiteX9" fmla="*/ 157956 w 315913"/>
                <a:gd name="connsiteY9" fmla="*/ 244475 h 338138"/>
                <a:gd name="connsiteX10" fmla="*/ 203200 w 315913"/>
                <a:gd name="connsiteY10" fmla="*/ 290647 h 338138"/>
                <a:gd name="connsiteX11" fmla="*/ 203200 w 315913"/>
                <a:gd name="connsiteY11" fmla="*/ 331542 h 338138"/>
                <a:gd name="connsiteX12" fmla="*/ 201869 w 315913"/>
                <a:gd name="connsiteY12" fmla="*/ 335500 h 338138"/>
                <a:gd name="connsiteX13" fmla="*/ 196546 w 315913"/>
                <a:gd name="connsiteY13" fmla="*/ 338138 h 338138"/>
                <a:gd name="connsiteX14" fmla="*/ 119365 w 315913"/>
                <a:gd name="connsiteY14" fmla="*/ 338138 h 338138"/>
                <a:gd name="connsiteX15" fmla="*/ 112712 w 315913"/>
                <a:gd name="connsiteY15" fmla="*/ 331542 h 338138"/>
                <a:gd name="connsiteX16" fmla="*/ 112712 w 315913"/>
                <a:gd name="connsiteY16" fmla="*/ 290647 h 338138"/>
                <a:gd name="connsiteX17" fmla="*/ 157956 w 315913"/>
                <a:gd name="connsiteY17" fmla="*/ 244475 h 338138"/>
                <a:gd name="connsiteX18" fmla="*/ 45900 w 315913"/>
                <a:gd name="connsiteY18" fmla="*/ 244475 h 338138"/>
                <a:gd name="connsiteX19" fmla="*/ 90488 w 315913"/>
                <a:gd name="connsiteY19" fmla="*/ 290647 h 338138"/>
                <a:gd name="connsiteX20" fmla="*/ 90488 w 315913"/>
                <a:gd name="connsiteY20" fmla="*/ 331542 h 338138"/>
                <a:gd name="connsiteX21" fmla="*/ 89176 w 315913"/>
                <a:gd name="connsiteY21" fmla="*/ 335500 h 338138"/>
                <a:gd name="connsiteX22" fmla="*/ 83931 w 315913"/>
                <a:gd name="connsiteY22" fmla="*/ 338138 h 338138"/>
                <a:gd name="connsiteX23" fmla="*/ 6557 w 315913"/>
                <a:gd name="connsiteY23" fmla="*/ 338138 h 338138"/>
                <a:gd name="connsiteX24" fmla="*/ 0 w 315913"/>
                <a:gd name="connsiteY24" fmla="*/ 331542 h 338138"/>
                <a:gd name="connsiteX25" fmla="*/ 0 w 315913"/>
                <a:gd name="connsiteY25" fmla="*/ 290647 h 338138"/>
                <a:gd name="connsiteX26" fmla="*/ 45900 w 315913"/>
                <a:gd name="connsiteY26" fmla="*/ 244475 h 338138"/>
                <a:gd name="connsiteX27" fmla="*/ 271463 w 315913"/>
                <a:gd name="connsiteY27" fmla="*/ 180975 h 338138"/>
                <a:gd name="connsiteX28" fmla="*/ 301625 w 315913"/>
                <a:gd name="connsiteY28" fmla="*/ 211138 h 338138"/>
                <a:gd name="connsiteX29" fmla="*/ 271463 w 315913"/>
                <a:gd name="connsiteY29" fmla="*/ 241300 h 338138"/>
                <a:gd name="connsiteX30" fmla="*/ 241300 w 315913"/>
                <a:gd name="connsiteY30" fmla="*/ 211138 h 338138"/>
                <a:gd name="connsiteX31" fmla="*/ 271463 w 315913"/>
                <a:gd name="connsiteY31" fmla="*/ 180975 h 338138"/>
                <a:gd name="connsiteX32" fmla="*/ 159420 w 315913"/>
                <a:gd name="connsiteY32" fmla="*/ 180975 h 338138"/>
                <a:gd name="connsiteX33" fmla="*/ 188912 w 315913"/>
                <a:gd name="connsiteY33" fmla="*/ 211138 h 338138"/>
                <a:gd name="connsiteX34" fmla="*/ 159420 w 315913"/>
                <a:gd name="connsiteY34" fmla="*/ 241300 h 338138"/>
                <a:gd name="connsiteX35" fmla="*/ 128587 w 315913"/>
                <a:gd name="connsiteY35" fmla="*/ 211138 h 338138"/>
                <a:gd name="connsiteX36" fmla="*/ 159420 w 315913"/>
                <a:gd name="connsiteY36" fmla="*/ 180975 h 338138"/>
                <a:gd name="connsiteX37" fmla="*/ 46038 w 315913"/>
                <a:gd name="connsiteY37" fmla="*/ 180975 h 338138"/>
                <a:gd name="connsiteX38" fmla="*/ 76201 w 315913"/>
                <a:gd name="connsiteY38" fmla="*/ 211138 h 338138"/>
                <a:gd name="connsiteX39" fmla="*/ 46038 w 315913"/>
                <a:gd name="connsiteY39" fmla="*/ 241301 h 338138"/>
                <a:gd name="connsiteX40" fmla="*/ 15875 w 315913"/>
                <a:gd name="connsiteY40" fmla="*/ 211138 h 338138"/>
                <a:gd name="connsiteX41" fmla="*/ 46038 w 315913"/>
                <a:gd name="connsiteY41" fmla="*/ 180975 h 338138"/>
                <a:gd name="connsiteX42" fmla="*/ 270005 w 315913"/>
                <a:gd name="connsiteY42" fmla="*/ 77788 h 338138"/>
                <a:gd name="connsiteX43" fmla="*/ 238125 w 315913"/>
                <a:gd name="connsiteY43" fmla="*/ 109792 h 338138"/>
                <a:gd name="connsiteX44" fmla="*/ 238125 w 315913"/>
                <a:gd name="connsiteY44" fmla="*/ 144463 h 338138"/>
                <a:gd name="connsiteX45" fmla="*/ 303213 w 315913"/>
                <a:gd name="connsiteY45" fmla="*/ 144463 h 338138"/>
                <a:gd name="connsiteX46" fmla="*/ 303213 w 315913"/>
                <a:gd name="connsiteY46" fmla="*/ 109792 h 338138"/>
                <a:gd name="connsiteX47" fmla="*/ 270005 w 315913"/>
                <a:gd name="connsiteY47" fmla="*/ 77788 h 338138"/>
                <a:gd name="connsiteX48" fmla="*/ 270013 w 315913"/>
                <a:gd name="connsiteY48" fmla="*/ 65088 h 338138"/>
                <a:gd name="connsiteX49" fmla="*/ 315913 w 315913"/>
                <a:gd name="connsiteY49" fmla="*/ 109941 h 338138"/>
                <a:gd name="connsiteX50" fmla="*/ 315913 w 315913"/>
                <a:gd name="connsiteY50" fmla="*/ 150836 h 338138"/>
                <a:gd name="connsiteX51" fmla="*/ 313290 w 315913"/>
                <a:gd name="connsiteY51" fmla="*/ 156113 h 338138"/>
                <a:gd name="connsiteX52" fmla="*/ 309356 w 315913"/>
                <a:gd name="connsiteY52" fmla="*/ 158751 h 338138"/>
                <a:gd name="connsiteX53" fmla="*/ 231982 w 315913"/>
                <a:gd name="connsiteY53" fmla="*/ 158751 h 338138"/>
                <a:gd name="connsiteX54" fmla="*/ 225425 w 315913"/>
                <a:gd name="connsiteY54" fmla="*/ 150836 h 338138"/>
                <a:gd name="connsiteX55" fmla="*/ 225425 w 315913"/>
                <a:gd name="connsiteY55" fmla="*/ 109941 h 338138"/>
                <a:gd name="connsiteX56" fmla="*/ 270013 w 315913"/>
                <a:gd name="connsiteY56" fmla="*/ 65088 h 338138"/>
                <a:gd name="connsiteX57" fmla="*/ 157956 w 315913"/>
                <a:gd name="connsiteY57" fmla="*/ 65088 h 338138"/>
                <a:gd name="connsiteX58" fmla="*/ 203200 w 315913"/>
                <a:gd name="connsiteY58" fmla="*/ 109941 h 338138"/>
                <a:gd name="connsiteX59" fmla="*/ 203200 w 315913"/>
                <a:gd name="connsiteY59" fmla="*/ 150836 h 338138"/>
                <a:gd name="connsiteX60" fmla="*/ 201869 w 315913"/>
                <a:gd name="connsiteY60" fmla="*/ 156113 h 338138"/>
                <a:gd name="connsiteX61" fmla="*/ 196546 w 315913"/>
                <a:gd name="connsiteY61" fmla="*/ 158751 h 338138"/>
                <a:gd name="connsiteX62" fmla="*/ 119365 w 315913"/>
                <a:gd name="connsiteY62" fmla="*/ 158751 h 338138"/>
                <a:gd name="connsiteX63" fmla="*/ 112712 w 315913"/>
                <a:gd name="connsiteY63" fmla="*/ 150836 h 338138"/>
                <a:gd name="connsiteX64" fmla="*/ 112712 w 315913"/>
                <a:gd name="connsiteY64" fmla="*/ 109941 h 338138"/>
                <a:gd name="connsiteX65" fmla="*/ 157956 w 315913"/>
                <a:gd name="connsiteY65" fmla="*/ 65088 h 338138"/>
                <a:gd name="connsiteX66" fmla="*/ 45900 w 315913"/>
                <a:gd name="connsiteY66" fmla="*/ 65088 h 338138"/>
                <a:gd name="connsiteX67" fmla="*/ 90488 w 315913"/>
                <a:gd name="connsiteY67" fmla="*/ 109941 h 338138"/>
                <a:gd name="connsiteX68" fmla="*/ 90488 w 315913"/>
                <a:gd name="connsiteY68" fmla="*/ 150836 h 338138"/>
                <a:gd name="connsiteX69" fmla="*/ 89176 w 315913"/>
                <a:gd name="connsiteY69" fmla="*/ 156113 h 338138"/>
                <a:gd name="connsiteX70" fmla="*/ 83931 w 315913"/>
                <a:gd name="connsiteY70" fmla="*/ 158751 h 338138"/>
                <a:gd name="connsiteX71" fmla="*/ 6557 w 315913"/>
                <a:gd name="connsiteY71" fmla="*/ 158751 h 338138"/>
                <a:gd name="connsiteX72" fmla="*/ 0 w 315913"/>
                <a:gd name="connsiteY72" fmla="*/ 150836 h 338138"/>
                <a:gd name="connsiteX73" fmla="*/ 0 w 315913"/>
                <a:gd name="connsiteY73" fmla="*/ 109941 h 338138"/>
                <a:gd name="connsiteX74" fmla="*/ 45900 w 315913"/>
                <a:gd name="connsiteY74" fmla="*/ 65088 h 338138"/>
                <a:gd name="connsiteX75" fmla="*/ 270669 w 315913"/>
                <a:gd name="connsiteY75" fmla="*/ 14288 h 338138"/>
                <a:gd name="connsiteX76" fmla="*/ 254000 w 315913"/>
                <a:gd name="connsiteY76" fmla="*/ 30957 h 338138"/>
                <a:gd name="connsiteX77" fmla="*/ 270669 w 315913"/>
                <a:gd name="connsiteY77" fmla="*/ 47626 h 338138"/>
                <a:gd name="connsiteX78" fmla="*/ 287338 w 315913"/>
                <a:gd name="connsiteY78" fmla="*/ 30957 h 338138"/>
                <a:gd name="connsiteX79" fmla="*/ 270669 w 315913"/>
                <a:gd name="connsiteY79" fmla="*/ 14288 h 338138"/>
                <a:gd name="connsiteX80" fmla="*/ 271463 w 315913"/>
                <a:gd name="connsiteY80" fmla="*/ 0 h 338138"/>
                <a:gd name="connsiteX81" fmla="*/ 301625 w 315913"/>
                <a:gd name="connsiteY81" fmla="*/ 30957 h 338138"/>
                <a:gd name="connsiteX82" fmla="*/ 271463 w 315913"/>
                <a:gd name="connsiteY82" fmla="*/ 61913 h 338138"/>
                <a:gd name="connsiteX83" fmla="*/ 241300 w 315913"/>
                <a:gd name="connsiteY83" fmla="*/ 30957 h 338138"/>
                <a:gd name="connsiteX84" fmla="*/ 271463 w 315913"/>
                <a:gd name="connsiteY84" fmla="*/ 0 h 338138"/>
                <a:gd name="connsiteX85" fmla="*/ 159420 w 315913"/>
                <a:gd name="connsiteY85" fmla="*/ 0 h 338138"/>
                <a:gd name="connsiteX86" fmla="*/ 188912 w 315913"/>
                <a:gd name="connsiteY86" fmla="*/ 30957 h 338138"/>
                <a:gd name="connsiteX87" fmla="*/ 159420 w 315913"/>
                <a:gd name="connsiteY87" fmla="*/ 61913 h 338138"/>
                <a:gd name="connsiteX88" fmla="*/ 128587 w 315913"/>
                <a:gd name="connsiteY88" fmla="*/ 30957 h 338138"/>
                <a:gd name="connsiteX89" fmla="*/ 159420 w 315913"/>
                <a:gd name="connsiteY89" fmla="*/ 0 h 338138"/>
                <a:gd name="connsiteX90" fmla="*/ 46037 w 315913"/>
                <a:gd name="connsiteY90" fmla="*/ 0 h 338138"/>
                <a:gd name="connsiteX91" fmla="*/ 76200 w 315913"/>
                <a:gd name="connsiteY91" fmla="*/ 30957 h 338138"/>
                <a:gd name="connsiteX92" fmla="*/ 46037 w 315913"/>
                <a:gd name="connsiteY92" fmla="*/ 61913 h 338138"/>
                <a:gd name="connsiteX93" fmla="*/ 15875 w 315913"/>
                <a:gd name="connsiteY93" fmla="*/ 30957 h 338138"/>
                <a:gd name="connsiteX94" fmla="*/ 46037 w 315913"/>
                <a:gd name="connsiteY9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5913" h="338138">
                  <a:moveTo>
                    <a:pt x="270013" y="244475"/>
                  </a:moveTo>
                  <a:cubicBezTo>
                    <a:pt x="294930" y="244475"/>
                    <a:pt x="315913" y="265582"/>
                    <a:pt x="315913" y="290647"/>
                  </a:cubicBezTo>
                  <a:cubicBezTo>
                    <a:pt x="315913" y="290647"/>
                    <a:pt x="315913" y="290647"/>
                    <a:pt x="315913" y="331542"/>
                  </a:cubicBezTo>
                  <a:cubicBezTo>
                    <a:pt x="315913" y="332861"/>
                    <a:pt x="314602" y="335500"/>
                    <a:pt x="313290" y="335500"/>
                  </a:cubicBezTo>
                  <a:cubicBezTo>
                    <a:pt x="313290" y="336819"/>
                    <a:pt x="310667" y="338138"/>
                    <a:pt x="309356" y="338138"/>
                  </a:cubicBezTo>
                  <a:cubicBezTo>
                    <a:pt x="309356" y="338138"/>
                    <a:pt x="309356" y="338138"/>
                    <a:pt x="231982" y="338138"/>
                  </a:cubicBezTo>
                  <a:cubicBezTo>
                    <a:pt x="228048" y="338138"/>
                    <a:pt x="225425" y="335500"/>
                    <a:pt x="225425" y="331542"/>
                  </a:cubicBezTo>
                  <a:cubicBezTo>
                    <a:pt x="225425" y="331542"/>
                    <a:pt x="225425" y="331542"/>
                    <a:pt x="225425" y="290647"/>
                  </a:cubicBezTo>
                  <a:cubicBezTo>
                    <a:pt x="225425" y="265582"/>
                    <a:pt x="246408" y="244475"/>
                    <a:pt x="270013" y="244475"/>
                  </a:cubicBezTo>
                  <a:close/>
                  <a:moveTo>
                    <a:pt x="157956" y="244475"/>
                  </a:moveTo>
                  <a:cubicBezTo>
                    <a:pt x="183239" y="244475"/>
                    <a:pt x="203200" y="265582"/>
                    <a:pt x="203200" y="290647"/>
                  </a:cubicBezTo>
                  <a:cubicBezTo>
                    <a:pt x="203200" y="290647"/>
                    <a:pt x="203200" y="290647"/>
                    <a:pt x="203200" y="331542"/>
                  </a:cubicBezTo>
                  <a:cubicBezTo>
                    <a:pt x="203200" y="332861"/>
                    <a:pt x="203200" y="335500"/>
                    <a:pt x="201869" y="335500"/>
                  </a:cubicBezTo>
                  <a:cubicBezTo>
                    <a:pt x="200538" y="336819"/>
                    <a:pt x="199208" y="338138"/>
                    <a:pt x="196546" y="338138"/>
                  </a:cubicBezTo>
                  <a:cubicBezTo>
                    <a:pt x="196546" y="338138"/>
                    <a:pt x="196546" y="338138"/>
                    <a:pt x="119365" y="338138"/>
                  </a:cubicBezTo>
                  <a:cubicBezTo>
                    <a:pt x="115373" y="338138"/>
                    <a:pt x="112712" y="335500"/>
                    <a:pt x="112712" y="331542"/>
                  </a:cubicBezTo>
                  <a:cubicBezTo>
                    <a:pt x="112712" y="331542"/>
                    <a:pt x="112712" y="331542"/>
                    <a:pt x="112712" y="290647"/>
                  </a:cubicBezTo>
                  <a:cubicBezTo>
                    <a:pt x="112712" y="265582"/>
                    <a:pt x="132672" y="244475"/>
                    <a:pt x="157956" y="244475"/>
                  </a:cubicBezTo>
                  <a:close/>
                  <a:moveTo>
                    <a:pt x="45900" y="244475"/>
                  </a:moveTo>
                  <a:cubicBezTo>
                    <a:pt x="69505" y="244475"/>
                    <a:pt x="90488" y="265582"/>
                    <a:pt x="90488" y="290647"/>
                  </a:cubicBezTo>
                  <a:cubicBezTo>
                    <a:pt x="90488" y="290647"/>
                    <a:pt x="90488" y="290647"/>
                    <a:pt x="90488" y="331542"/>
                  </a:cubicBezTo>
                  <a:cubicBezTo>
                    <a:pt x="90488" y="332861"/>
                    <a:pt x="90488" y="335500"/>
                    <a:pt x="89176" y="335500"/>
                  </a:cubicBezTo>
                  <a:cubicBezTo>
                    <a:pt x="87865" y="336819"/>
                    <a:pt x="85242" y="338138"/>
                    <a:pt x="83931" y="338138"/>
                  </a:cubicBezTo>
                  <a:cubicBezTo>
                    <a:pt x="83931" y="338138"/>
                    <a:pt x="83931" y="338138"/>
                    <a:pt x="6557" y="338138"/>
                  </a:cubicBezTo>
                  <a:cubicBezTo>
                    <a:pt x="3934" y="338138"/>
                    <a:pt x="0" y="335500"/>
                    <a:pt x="0" y="331542"/>
                  </a:cubicBezTo>
                  <a:cubicBezTo>
                    <a:pt x="0" y="331542"/>
                    <a:pt x="0" y="331542"/>
                    <a:pt x="0" y="290647"/>
                  </a:cubicBezTo>
                  <a:cubicBezTo>
                    <a:pt x="0" y="265582"/>
                    <a:pt x="20983" y="244475"/>
                    <a:pt x="45900" y="244475"/>
                  </a:cubicBezTo>
                  <a:close/>
                  <a:moveTo>
                    <a:pt x="271463" y="180975"/>
                  </a:moveTo>
                  <a:cubicBezTo>
                    <a:pt x="287200" y="180975"/>
                    <a:pt x="301625" y="194089"/>
                    <a:pt x="301625" y="211138"/>
                  </a:cubicBezTo>
                  <a:cubicBezTo>
                    <a:pt x="301625" y="228186"/>
                    <a:pt x="287200" y="241300"/>
                    <a:pt x="271463" y="241300"/>
                  </a:cubicBezTo>
                  <a:cubicBezTo>
                    <a:pt x="254414" y="241300"/>
                    <a:pt x="241300" y="228186"/>
                    <a:pt x="241300" y="211138"/>
                  </a:cubicBezTo>
                  <a:cubicBezTo>
                    <a:pt x="241300" y="194089"/>
                    <a:pt x="254414" y="180975"/>
                    <a:pt x="271463" y="180975"/>
                  </a:cubicBezTo>
                  <a:close/>
                  <a:moveTo>
                    <a:pt x="159420" y="180975"/>
                  </a:moveTo>
                  <a:cubicBezTo>
                    <a:pt x="175506" y="180975"/>
                    <a:pt x="188912" y="194089"/>
                    <a:pt x="188912" y="211138"/>
                  </a:cubicBezTo>
                  <a:cubicBezTo>
                    <a:pt x="188912" y="228186"/>
                    <a:pt x="175506" y="241300"/>
                    <a:pt x="159420" y="241300"/>
                  </a:cubicBezTo>
                  <a:cubicBezTo>
                    <a:pt x="141992" y="241300"/>
                    <a:pt x="128587" y="228186"/>
                    <a:pt x="128587" y="211138"/>
                  </a:cubicBezTo>
                  <a:cubicBezTo>
                    <a:pt x="128587" y="194089"/>
                    <a:pt x="141992" y="180975"/>
                    <a:pt x="159420" y="180975"/>
                  </a:cubicBezTo>
                  <a:close/>
                  <a:moveTo>
                    <a:pt x="46038" y="180975"/>
                  </a:moveTo>
                  <a:cubicBezTo>
                    <a:pt x="62697" y="180975"/>
                    <a:pt x="76201" y="194479"/>
                    <a:pt x="76201" y="211138"/>
                  </a:cubicBezTo>
                  <a:cubicBezTo>
                    <a:pt x="76201" y="227797"/>
                    <a:pt x="62697" y="241301"/>
                    <a:pt x="46038" y="241301"/>
                  </a:cubicBezTo>
                  <a:cubicBezTo>
                    <a:pt x="29379" y="241301"/>
                    <a:pt x="15875" y="227797"/>
                    <a:pt x="15875" y="211138"/>
                  </a:cubicBezTo>
                  <a:cubicBezTo>
                    <a:pt x="15875" y="194479"/>
                    <a:pt x="29379" y="180975"/>
                    <a:pt x="46038" y="180975"/>
                  </a:cubicBezTo>
                  <a:close/>
                  <a:moveTo>
                    <a:pt x="270005" y="77788"/>
                  </a:moveTo>
                  <a:cubicBezTo>
                    <a:pt x="252736" y="77788"/>
                    <a:pt x="238125" y="92457"/>
                    <a:pt x="238125" y="109792"/>
                  </a:cubicBezTo>
                  <a:cubicBezTo>
                    <a:pt x="238125" y="109792"/>
                    <a:pt x="238125" y="109792"/>
                    <a:pt x="238125" y="144463"/>
                  </a:cubicBezTo>
                  <a:cubicBezTo>
                    <a:pt x="238125" y="144463"/>
                    <a:pt x="238125" y="144463"/>
                    <a:pt x="303213" y="144463"/>
                  </a:cubicBezTo>
                  <a:lnTo>
                    <a:pt x="303213" y="109792"/>
                  </a:lnTo>
                  <a:cubicBezTo>
                    <a:pt x="303213" y="92457"/>
                    <a:pt x="288602" y="77788"/>
                    <a:pt x="270005" y="77788"/>
                  </a:cubicBezTo>
                  <a:close/>
                  <a:moveTo>
                    <a:pt x="270013" y="65088"/>
                  </a:moveTo>
                  <a:cubicBezTo>
                    <a:pt x="294930" y="65088"/>
                    <a:pt x="315913" y="84876"/>
                    <a:pt x="315913" y="109941"/>
                  </a:cubicBezTo>
                  <a:cubicBezTo>
                    <a:pt x="315913" y="109941"/>
                    <a:pt x="315913" y="109941"/>
                    <a:pt x="315913" y="150836"/>
                  </a:cubicBezTo>
                  <a:cubicBezTo>
                    <a:pt x="315913" y="153474"/>
                    <a:pt x="314602" y="154794"/>
                    <a:pt x="313290" y="156113"/>
                  </a:cubicBezTo>
                  <a:cubicBezTo>
                    <a:pt x="313290" y="157432"/>
                    <a:pt x="310667" y="158751"/>
                    <a:pt x="309356" y="158751"/>
                  </a:cubicBezTo>
                  <a:cubicBezTo>
                    <a:pt x="309356" y="158751"/>
                    <a:pt x="309356" y="158751"/>
                    <a:pt x="231982" y="158751"/>
                  </a:cubicBezTo>
                  <a:cubicBezTo>
                    <a:pt x="228048" y="158751"/>
                    <a:pt x="225425" y="154794"/>
                    <a:pt x="225425" y="150836"/>
                  </a:cubicBezTo>
                  <a:cubicBezTo>
                    <a:pt x="225425" y="150836"/>
                    <a:pt x="225425" y="150836"/>
                    <a:pt x="225425" y="109941"/>
                  </a:cubicBezTo>
                  <a:cubicBezTo>
                    <a:pt x="225425" y="84876"/>
                    <a:pt x="246408" y="65088"/>
                    <a:pt x="270013" y="65088"/>
                  </a:cubicBezTo>
                  <a:close/>
                  <a:moveTo>
                    <a:pt x="157956" y="65088"/>
                  </a:moveTo>
                  <a:cubicBezTo>
                    <a:pt x="183239" y="65088"/>
                    <a:pt x="203200" y="84876"/>
                    <a:pt x="203200" y="109941"/>
                  </a:cubicBezTo>
                  <a:cubicBezTo>
                    <a:pt x="203200" y="109941"/>
                    <a:pt x="203200" y="109941"/>
                    <a:pt x="203200" y="150836"/>
                  </a:cubicBezTo>
                  <a:cubicBezTo>
                    <a:pt x="203200" y="153474"/>
                    <a:pt x="203200" y="154794"/>
                    <a:pt x="201869" y="156113"/>
                  </a:cubicBezTo>
                  <a:cubicBezTo>
                    <a:pt x="200538" y="157432"/>
                    <a:pt x="199208" y="158751"/>
                    <a:pt x="196546" y="158751"/>
                  </a:cubicBezTo>
                  <a:cubicBezTo>
                    <a:pt x="196546" y="158751"/>
                    <a:pt x="196546" y="158751"/>
                    <a:pt x="119365" y="158751"/>
                  </a:cubicBezTo>
                  <a:cubicBezTo>
                    <a:pt x="115373" y="158751"/>
                    <a:pt x="112712" y="154794"/>
                    <a:pt x="112712" y="150836"/>
                  </a:cubicBezTo>
                  <a:cubicBezTo>
                    <a:pt x="112712" y="150836"/>
                    <a:pt x="112712" y="150836"/>
                    <a:pt x="112712" y="109941"/>
                  </a:cubicBezTo>
                  <a:cubicBezTo>
                    <a:pt x="112712" y="84876"/>
                    <a:pt x="132672" y="65088"/>
                    <a:pt x="157956" y="65088"/>
                  </a:cubicBezTo>
                  <a:close/>
                  <a:moveTo>
                    <a:pt x="45900" y="65088"/>
                  </a:moveTo>
                  <a:cubicBezTo>
                    <a:pt x="69505" y="65088"/>
                    <a:pt x="90488" y="84876"/>
                    <a:pt x="90488" y="109941"/>
                  </a:cubicBezTo>
                  <a:cubicBezTo>
                    <a:pt x="90488" y="109941"/>
                    <a:pt x="90488" y="109941"/>
                    <a:pt x="90488" y="150836"/>
                  </a:cubicBezTo>
                  <a:cubicBezTo>
                    <a:pt x="90488" y="153474"/>
                    <a:pt x="90488" y="154794"/>
                    <a:pt x="89176" y="156113"/>
                  </a:cubicBezTo>
                  <a:cubicBezTo>
                    <a:pt x="87865" y="157432"/>
                    <a:pt x="85242" y="158751"/>
                    <a:pt x="83931" y="158751"/>
                  </a:cubicBezTo>
                  <a:cubicBezTo>
                    <a:pt x="83931" y="158751"/>
                    <a:pt x="83931" y="158751"/>
                    <a:pt x="6557" y="158751"/>
                  </a:cubicBezTo>
                  <a:cubicBezTo>
                    <a:pt x="3934" y="158751"/>
                    <a:pt x="0" y="154794"/>
                    <a:pt x="0" y="150836"/>
                  </a:cubicBezTo>
                  <a:cubicBezTo>
                    <a:pt x="0" y="150836"/>
                    <a:pt x="0" y="150836"/>
                    <a:pt x="0" y="109941"/>
                  </a:cubicBezTo>
                  <a:cubicBezTo>
                    <a:pt x="0" y="84876"/>
                    <a:pt x="20983" y="65088"/>
                    <a:pt x="45900" y="65088"/>
                  </a:cubicBezTo>
                  <a:close/>
                  <a:moveTo>
                    <a:pt x="270669" y="14288"/>
                  </a:moveTo>
                  <a:cubicBezTo>
                    <a:pt x="261463" y="14288"/>
                    <a:pt x="254000" y="21751"/>
                    <a:pt x="254000" y="30957"/>
                  </a:cubicBezTo>
                  <a:cubicBezTo>
                    <a:pt x="254000" y="40163"/>
                    <a:pt x="261463" y="47626"/>
                    <a:pt x="270669" y="47626"/>
                  </a:cubicBezTo>
                  <a:cubicBezTo>
                    <a:pt x="279875" y="47626"/>
                    <a:pt x="287338" y="40163"/>
                    <a:pt x="287338" y="30957"/>
                  </a:cubicBezTo>
                  <a:cubicBezTo>
                    <a:pt x="287338" y="21751"/>
                    <a:pt x="279875" y="14288"/>
                    <a:pt x="270669" y="14288"/>
                  </a:cubicBezTo>
                  <a:close/>
                  <a:moveTo>
                    <a:pt x="271463" y="0"/>
                  </a:moveTo>
                  <a:cubicBezTo>
                    <a:pt x="287200" y="0"/>
                    <a:pt x="301625" y="13459"/>
                    <a:pt x="301625" y="30957"/>
                  </a:cubicBezTo>
                  <a:cubicBezTo>
                    <a:pt x="301625" y="48454"/>
                    <a:pt x="287200" y="61913"/>
                    <a:pt x="271463" y="61913"/>
                  </a:cubicBezTo>
                  <a:cubicBezTo>
                    <a:pt x="254414" y="61913"/>
                    <a:pt x="241300" y="48454"/>
                    <a:pt x="241300" y="30957"/>
                  </a:cubicBezTo>
                  <a:cubicBezTo>
                    <a:pt x="241300" y="13459"/>
                    <a:pt x="254414" y="0"/>
                    <a:pt x="271463" y="0"/>
                  </a:cubicBezTo>
                  <a:close/>
                  <a:moveTo>
                    <a:pt x="159420" y="0"/>
                  </a:moveTo>
                  <a:cubicBezTo>
                    <a:pt x="175506" y="0"/>
                    <a:pt x="188912" y="13459"/>
                    <a:pt x="188912" y="30957"/>
                  </a:cubicBezTo>
                  <a:cubicBezTo>
                    <a:pt x="188912" y="48454"/>
                    <a:pt x="175506" y="61913"/>
                    <a:pt x="159420" y="61913"/>
                  </a:cubicBezTo>
                  <a:cubicBezTo>
                    <a:pt x="141992" y="61913"/>
                    <a:pt x="128587" y="48454"/>
                    <a:pt x="128587" y="30957"/>
                  </a:cubicBezTo>
                  <a:cubicBezTo>
                    <a:pt x="128587" y="13459"/>
                    <a:pt x="141992" y="0"/>
                    <a:pt x="159420" y="0"/>
                  </a:cubicBezTo>
                  <a:close/>
                  <a:moveTo>
                    <a:pt x="46037" y="0"/>
                  </a:moveTo>
                  <a:cubicBezTo>
                    <a:pt x="63086" y="0"/>
                    <a:pt x="76200" y="13459"/>
                    <a:pt x="76200" y="30957"/>
                  </a:cubicBezTo>
                  <a:cubicBezTo>
                    <a:pt x="76200" y="48454"/>
                    <a:pt x="63086" y="61913"/>
                    <a:pt x="46037" y="61913"/>
                  </a:cubicBezTo>
                  <a:cubicBezTo>
                    <a:pt x="28989" y="61913"/>
                    <a:pt x="15875" y="48454"/>
                    <a:pt x="15875" y="30957"/>
                  </a:cubicBezTo>
                  <a:cubicBezTo>
                    <a:pt x="15875" y="13459"/>
                    <a:pt x="28989" y="0"/>
                    <a:pt x="4603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16" tIns="45708" rIns="91416" bIns="45708"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cs typeface="+mn-ea"/>
                <a:sym typeface="+mn-lt"/>
              </a:endParaRPr>
            </a:p>
          </p:txBody>
        </p:sp>
      </p:grpSp>
      <p:grpSp>
        <p:nvGrpSpPr>
          <p:cNvPr id="44" name="组合 43"/>
          <p:cNvGrpSpPr/>
          <p:nvPr/>
        </p:nvGrpSpPr>
        <p:grpSpPr>
          <a:xfrm>
            <a:off x="3067685" y="2004060"/>
            <a:ext cx="6053455" cy="1886024"/>
            <a:chOff x="5324919" y="2448117"/>
            <a:chExt cx="4659612" cy="1020892"/>
          </a:xfrm>
        </p:grpSpPr>
        <p:sp>
          <p:nvSpPr>
            <p:cNvPr id="45" name="文本框 39"/>
            <p:cNvSpPr txBox="1"/>
            <p:nvPr/>
          </p:nvSpPr>
          <p:spPr>
            <a:xfrm>
              <a:off x="5387056" y="2503496"/>
              <a:ext cx="4597475" cy="965513"/>
            </a:xfrm>
            <a:prstGeom prst="rect">
              <a:avLst/>
            </a:prstGeom>
            <a:noFill/>
          </p:spPr>
          <p:txBody>
            <a:bodyPr wrap="square">
              <a:spAutoFit/>
            </a:bodyPr>
            <a:lstStyle/>
            <a:p>
              <a:pPr defTabSz="913765">
                <a:defRPr/>
              </a:pPr>
              <a:r>
                <a:rPr lang="zh-CN" altLang="en-US" sz="11000" b="1" spc="267" dirty="0" smtClean="0">
                  <a:solidFill>
                    <a:srgbClr val="B2D4E0"/>
                  </a:solidFill>
                  <a:cs typeface="+mn-ea"/>
                  <a:sym typeface="+mn-lt"/>
                </a:rPr>
                <a:t>谢谢观看</a:t>
              </a:r>
              <a:endParaRPr lang="zh-CN" altLang="en-US" sz="11000" b="1" spc="267" dirty="0">
                <a:solidFill>
                  <a:srgbClr val="B2D4E0"/>
                </a:solidFill>
                <a:cs typeface="+mn-ea"/>
                <a:sym typeface="+mn-lt"/>
              </a:endParaRPr>
            </a:p>
          </p:txBody>
        </p:sp>
        <p:sp>
          <p:nvSpPr>
            <p:cNvPr id="46" name="文本框 67"/>
            <p:cNvSpPr txBox="1"/>
            <p:nvPr/>
          </p:nvSpPr>
          <p:spPr>
            <a:xfrm>
              <a:off x="5324919" y="2448117"/>
              <a:ext cx="4597475" cy="965513"/>
            </a:xfrm>
            <a:prstGeom prst="rect">
              <a:avLst/>
            </a:prstGeom>
            <a:noFill/>
          </p:spPr>
          <p:txBody>
            <a:bodyPr wrap="square">
              <a:spAutoFit/>
            </a:bodyPr>
            <a:lstStyle/>
            <a:p>
              <a:pPr defTabSz="913765">
                <a:defRPr/>
              </a:pPr>
              <a:r>
                <a:rPr lang="zh-CN" altLang="en-US" sz="11000" b="1" spc="267" dirty="0" smtClean="0">
                  <a:ln w="28575">
                    <a:solidFill>
                      <a:srgbClr val="8C7DA6"/>
                    </a:solidFill>
                  </a:ln>
                  <a:noFill/>
                  <a:cs typeface="+mn-ea"/>
                  <a:sym typeface="+mn-lt"/>
                </a:rPr>
                <a:t>谢谢观看</a:t>
              </a:r>
              <a:endParaRPr lang="zh-CN" altLang="en-US" sz="11000" b="1" spc="267" dirty="0">
                <a:ln w="28575">
                  <a:solidFill>
                    <a:srgbClr val="8C7DA6"/>
                  </a:solidFill>
                </a:ln>
                <a:noFill/>
                <a:cs typeface="+mn-ea"/>
                <a:sym typeface="+mn-lt"/>
              </a:endParaRPr>
            </a:p>
          </p:txBody>
        </p:sp>
      </p:gr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图片 29"/>
          <p:cNvPicPr>
            <a:picLocks noChangeAspect="1"/>
          </p:cNvPicPr>
          <p:nvPr/>
        </p:nvPicPr>
        <p:blipFill rotWithShape="1">
          <a:blip r:embed="rId1" cstate="print">
            <a:extLst>
              <a:ext uri="{28A0092B-C50C-407E-A947-70E740481C1C}">
                <a14:useLocalDpi xmlns:a14="http://schemas.microsoft.com/office/drawing/2010/main" val="0"/>
              </a:ext>
            </a:extLst>
          </a:blip>
          <a:srcRect l="6533" t="6523" r="6533" b="6521"/>
          <a:stretch>
            <a:fillRect/>
          </a:stretch>
        </p:blipFill>
        <p:spPr>
          <a:xfrm>
            <a:off x="0" y="0"/>
            <a:ext cx="12188825" cy="6858000"/>
          </a:xfrm>
          <a:prstGeom prst="rect">
            <a:avLst/>
          </a:prstGeom>
        </p:spPr>
      </p:pic>
      <p:grpSp>
        <p:nvGrpSpPr>
          <p:cNvPr id="86" name="组合 85"/>
          <p:cNvGrpSpPr/>
          <p:nvPr/>
        </p:nvGrpSpPr>
        <p:grpSpPr>
          <a:xfrm>
            <a:off x="4529645" y="765228"/>
            <a:ext cx="3129534" cy="1501929"/>
            <a:chOff x="5324919" y="2448117"/>
            <a:chExt cx="4659612" cy="1501929"/>
          </a:xfrm>
        </p:grpSpPr>
        <p:sp>
          <p:nvSpPr>
            <p:cNvPr id="87" name="文本框 86"/>
            <p:cNvSpPr txBox="1"/>
            <p:nvPr/>
          </p:nvSpPr>
          <p:spPr>
            <a:xfrm>
              <a:off x="5387056" y="2503496"/>
              <a:ext cx="4597475" cy="1446550"/>
            </a:xfrm>
            <a:prstGeom prst="rect">
              <a:avLst/>
            </a:prstGeom>
            <a:noFill/>
          </p:spPr>
          <p:txBody>
            <a:bodyPr wrap="square">
              <a:spAutoFit/>
            </a:bodyPr>
            <a:lstStyle/>
            <a:p>
              <a:pPr algn="ctr" defTabSz="913765">
                <a:defRPr/>
              </a:pPr>
              <a:r>
                <a:rPr lang="zh-CN" altLang="en-US" sz="8800" spc="267" dirty="0">
                  <a:solidFill>
                    <a:srgbClr val="B2D4E0"/>
                  </a:solidFill>
                  <a:cs typeface="+mn-ea"/>
                  <a:sym typeface="+mn-lt"/>
                </a:rPr>
                <a:t>目录</a:t>
              </a:r>
              <a:endParaRPr lang="zh-CN" altLang="en-US" sz="8800" spc="267" dirty="0">
                <a:solidFill>
                  <a:srgbClr val="B2D4E0"/>
                </a:solidFill>
                <a:cs typeface="+mn-ea"/>
                <a:sym typeface="+mn-lt"/>
              </a:endParaRPr>
            </a:p>
          </p:txBody>
        </p:sp>
        <p:sp>
          <p:nvSpPr>
            <p:cNvPr id="88" name="文本框 87"/>
            <p:cNvSpPr txBox="1"/>
            <p:nvPr/>
          </p:nvSpPr>
          <p:spPr>
            <a:xfrm>
              <a:off x="5324919" y="2448117"/>
              <a:ext cx="4597475" cy="1446550"/>
            </a:xfrm>
            <a:prstGeom prst="rect">
              <a:avLst/>
            </a:prstGeom>
            <a:noFill/>
          </p:spPr>
          <p:txBody>
            <a:bodyPr wrap="square">
              <a:spAutoFit/>
            </a:bodyPr>
            <a:lstStyle/>
            <a:p>
              <a:pPr algn="ctr" defTabSz="913765">
                <a:defRPr/>
              </a:pPr>
              <a:r>
                <a:rPr lang="zh-CN" altLang="en-US" sz="8800" spc="267" dirty="0">
                  <a:ln w="28575">
                    <a:solidFill>
                      <a:srgbClr val="8C7DA6"/>
                    </a:solidFill>
                  </a:ln>
                  <a:noFill/>
                  <a:cs typeface="+mn-ea"/>
                  <a:sym typeface="+mn-lt"/>
                </a:rPr>
                <a:t>目录</a:t>
              </a:r>
              <a:endParaRPr lang="zh-CN" altLang="en-US" sz="8800" spc="267" dirty="0">
                <a:ln w="28575">
                  <a:solidFill>
                    <a:srgbClr val="8C7DA6"/>
                  </a:solidFill>
                </a:ln>
                <a:noFill/>
                <a:cs typeface="+mn-ea"/>
                <a:sym typeface="+mn-lt"/>
              </a:endParaRPr>
            </a:p>
          </p:txBody>
        </p:sp>
      </p:grpSp>
      <p:grpSp>
        <p:nvGrpSpPr>
          <p:cNvPr id="5" name="组合 4"/>
          <p:cNvGrpSpPr/>
          <p:nvPr/>
        </p:nvGrpSpPr>
        <p:grpSpPr>
          <a:xfrm>
            <a:off x="1523891" y="3062761"/>
            <a:ext cx="1400816" cy="1238083"/>
            <a:chOff x="2300021" y="1112602"/>
            <a:chExt cx="1400816" cy="1238083"/>
          </a:xfrm>
        </p:grpSpPr>
        <p:sp>
          <p:nvSpPr>
            <p:cNvPr id="84" name="文本框 83"/>
            <p:cNvSpPr txBox="1"/>
            <p:nvPr/>
          </p:nvSpPr>
          <p:spPr>
            <a:xfrm>
              <a:off x="2378038" y="1112602"/>
              <a:ext cx="1322799" cy="1200329"/>
            </a:xfrm>
            <a:prstGeom prst="rect">
              <a:avLst/>
            </a:prstGeom>
            <a:noFill/>
          </p:spPr>
          <p:txBody>
            <a:bodyPr wrap="none" rtlCol="0">
              <a:spAutoFit/>
            </a:bodyPr>
            <a:lstStyle/>
            <a:p>
              <a:pPr algn="ctr"/>
              <a:r>
                <a:rPr lang="en-US" altLang="zh-CN" sz="7200" b="1" dirty="0">
                  <a:solidFill>
                    <a:srgbClr val="B2D4E0"/>
                  </a:solidFill>
                  <a:cs typeface="+mn-ea"/>
                  <a:sym typeface="+mn-lt"/>
                </a:rPr>
                <a:t>01</a:t>
              </a:r>
              <a:endParaRPr lang="zh-CN" altLang="en-US" sz="7200" b="1" dirty="0">
                <a:solidFill>
                  <a:srgbClr val="B2D4E0"/>
                </a:solidFill>
                <a:cs typeface="+mn-ea"/>
                <a:sym typeface="+mn-lt"/>
              </a:endParaRPr>
            </a:p>
          </p:txBody>
        </p:sp>
        <p:sp>
          <p:nvSpPr>
            <p:cNvPr id="78" name="文本框 77"/>
            <p:cNvSpPr txBox="1"/>
            <p:nvPr/>
          </p:nvSpPr>
          <p:spPr>
            <a:xfrm>
              <a:off x="2300021" y="1150356"/>
              <a:ext cx="1322799" cy="1200329"/>
            </a:xfrm>
            <a:prstGeom prst="rect">
              <a:avLst/>
            </a:prstGeom>
            <a:noFill/>
          </p:spPr>
          <p:txBody>
            <a:bodyPr wrap="none" rtlCol="0">
              <a:spAutoFit/>
            </a:bodyPr>
            <a:lstStyle/>
            <a:p>
              <a:pPr algn="ctr"/>
              <a:r>
                <a:rPr lang="en-US" altLang="zh-CN" sz="7200" b="1" dirty="0">
                  <a:ln w="28575">
                    <a:solidFill>
                      <a:srgbClr val="8C7DA6"/>
                    </a:solidFill>
                  </a:ln>
                  <a:noFill/>
                  <a:cs typeface="+mn-ea"/>
                  <a:sym typeface="+mn-lt"/>
                </a:rPr>
                <a:t>01</a:t>
              </a:r>
              <a:endParaRPr lang="zh-CN" altLang="en-US" sz="7200" b="1" dirty="0">
                <a:ln w="28575">
                  <a:solidFill>
                    <a:srgbClr val="8C7DA6"/>
                  </a:solidFill>
                </a:ln>
                <a:noFill/>
                <a:cs typeface="+mn-ea"/>
                <a:sym typeface="+mn-lt"/>
              </a:endParaRPr>
            </a:p>
          </p:txBody>
        </p:sp>
      </p:grpSp>
      <p:sp>
        <p:nvSpPr>
          <p:cNvPr id="89" name="文本框 88"/>
          <p:cNvSpPr txBox="1"/>
          <p:nvPr/>
        </p:nvSpPr>
        <p:spPr>
          <a:xfrm>
            <a:off x="1059459" y="4283782"/>
            <a:ext cx="2329680" cy="675640"/>
          </a:xfrm>
          <a:prstGeom prst="rect">
            <a:avLst/>
          </a:prstGeom>
          <a:noFill/>
        </p:spPr>
        <p:txBody>
          <a:bodyPr wrap="square" rtlCol="0">
            <a:spAutoFit/>
          </a:bodyPr>
          <a:lstStyle/>
          <a:p>
            <a:pPr algn="ctr"/>
            <a:r>
              <a:rPr lang="zh-CN" altLang="en-US" sz="3800" b="1" dirty="0">
                <a:solidFill>
                  <a:srgbClr val="EFB0B4"/>
                </a:solidFill>
                <a:cs typeface="+mn-ea"/>
                <a:sym typeface="+mn-lt"/>
              </a:rPr>
              <a:t>程序框架</a:t>
            </a:r>
            <a:endParaRPr lang="zh-CN" altLang="en-US" sz="3800" b="1" dirty="0">
              <a:solidFill>
                <a:srgbClr val="EFB0B4"/>
              </a:solidFill>
              <a:cs typeface="+mn-ea"/>
              <a:sym typeface="+mn-lt"/>
            </a:endParaRPr>
          </a:p>
        </p:txBody>
      </p:sp>
      <p:grpSp>
        <p:nvGrpSpPr>
          <p:cNvPr id="108" name="组合 107"/>
          <p:cNvGrpSpPr/>
          <p:nvPr/>
        </p:nvGrpSpPr>
        <p:grpSpPr>
          <a:xfrm>
            <a:off x="4103967" y="3062761"/>
            <a:ext cx="1400816" cy="1238083"/>
            <a:chOff x="2300021" y="1112602"/>
            <a:chExt cx="1400816" cy="1238083"/>
          </a:xfrm>
        </p:grpSpPr>
        <p:sp>
          <p:nvSpPr>
            <p:cNvPr id="109" name="文本框 108"/>
            <p:cNvSpPr txBox="1"/>
            <p:nvPr/>
          </p:nvSpPr>
          <p:spPr>
            <a:xfrm>
              <a:off x="2378038" y="1112602"/>
              <a:ext cx="1322799" cy="1200329"/>
            </a:xfrm>
            <a:prstGeom prst="rect">
              <a:avLst/>
            </a:prstGeom>
            <a:noFill/>
          </p:spPr>
          <p:txBody>
            <a:bodyPr wrap="none" rtlCol="0">
              <a:spAutoFit/>
            </a:bodyPr>
            <a:lstStyle/>
            <a:p>
              <a:pPr algn="ctr"/>
              <a:r>
                <a:rPr lang="en-US" altLang="zh-CN" sz="7200" b="1" dirty="0">
                  <a:solidFill>
                    <a:srgbClr val="F39800"/>
                  </a:solidFill>
                  <a:cs typeface="+mn-ea"/>
                  <a:sym typeface="+mn-lt"/>
                </a:rPr>
                <a:t>02</a:t>
              </a:r>
              <a:endParaRPr lang="zh-CN" altLang="en-US" sz="7200" b="1" dirty="0">
                <a:solidFill>
                  <a:srgbClr val="F39800"/>
                </a:solidFill>
                <a:cs typeface="+mn-ea"/>
                <a:sym typeface="+mn-lt"/>
              </a:endParaRPr>
            </a:p>
          </p:txBody>
        </p:sp>
        <p:sp>
          <p:nvSpPr>
            <p:cNvPr id="110" name="文本框 109"/>
            <p:cNvSpPr txBox="1"/>
            <p:nvPr/>
          </p:nvSpPr>
          <p:spPr>
            <a:xfrm>
              <a:off x="2300021" y="1150356"/>
              <a:ext cx="1322799" cy="1200329"/>
            </a:xfrm>
            <a:prstGeom prst="rect">
              <a:avLst/>
            </a:prstGeom>
            <a:noFill/>
          </p:spPr>
          <p:txBody>
            <a:bodyPr wrap="none" rtlCol="0">
              <a:spAutoFit/>
            </a:bodyPr>
            <a:lstStyle/>
            <a:p>
              <a:pPr algn="ctr"/>
              <a:r>
                <a:rPr lang="en-US" altLang="zh-CN" sz="7200" b="1" dirty="0">
                  <a:ln w="28575">
                    <a:solidFill>
                      <a:srgbClr val="8C7DA6"/>
                    </a:solidFill>
                  </a:ln>
                  <a:noFill/>
                  <a:cs typeface="+mn-ea"/>
                  <a:sym typeface="+mn-lt"/>
                </a:rPr>
                <a:t>02</a:t>
              </a:r>
              <a:endParaRPr lang="zh-CN" altLang="en-US" sz="7200" b="1" dirty="0">
                <a:ln w="28575">
                  <a:solidFill>
                    <a:srgbClr val="8C7DA6"/>
                  </a:solidFill>
                </a:ln>
                <a:noFill/>
                <a:cs typeface="+mn-ea"/>
                <a:sym typeface="+mn-lt"/>
              </a:endParaRPr>
            </a:p>
          </p:txBody>
        </p:sp>
      </p:grpSp>
      <p:sp>
        <p:nvSpPr>
          <p:cNvPr id="111" name="文本框 110"/>
          <p:cNvSpPr txBox="1"/>
          <p:nvPr/>
        </p:nvSpPr>
        <p:spPr>
          <a:xfrm>
            <a:off x="3639535" y="4283782"/>
            <a:ext cx="2329680" cy="675640"/>
          </a:xfrm>
          <a:prstGeom prst="rect">
            <a:avLst/>
          </a:prstGeom>
          <a:noFill/>
        </p:spPr>
        <p:txBody>
          <a:bodyPr wrap="square" rtlCol="0">
            <a:spAutoFit/>
          </a:bodyPr>
          <a:lstStyle/>
          <a:p>
            <a:pPr algn="ctr"/>
            <a:r>
              <a:rPr lang="zh-CN" altLang="en-US" sz="3800" b="1" dirty="0">
                <a:solidFill>
                  <a:srgbClr val="EFB0B4"/>
                </a:solidFill>
                <a:cs typeface="+mn-ea"/>
                <a:sym typeface="+mn-lt"/>
              </a:rPr>
              <a:t>互动内容</a:t>
            </a:r>
            <a:endParaRPr lang="zh-CN" altLang="en-US" sz="3800" b="1" dirty="0">
              <a:solidFill>
                <a:srgbClr val="EFB0B4"/>
              </a:solidFill>
              <a:cs typeface="+mn-ea"/>
              <a:sym typeface="+mn-lt"/>
            </a:endParaRPr>
          </a:p>
        </p:txBody>
      </p:sp>
      <p:grpSp>
        <p:nvGrpSpPr>
          <p:cNvPr id="123" name="组合 122"/>
          <p:cNvGrpSpPr/>
          <p:nvPr/>
        </p:nvGrpSpPr>
        <p:grpSpPr>
          <a:xfrm>
            <a:off x="6684043" y="3062761"/>
            <a:ext cx="1400815" cy="1238083"/>
            <a:chOff x="2300021" y="1112602"/>
            <a:chExt cx="1400815" cy="1238083"/>
          </a:xfrm>
        </p:grpSpPr>
        <p:sp>
          <p:nvSpPr>
            <p:cNvPr id="124" name="文本框 123"/>
            <p:cNvSpPr txBox="1"/>
            <p:nvPr/>
          </p:nvSpPr>
          <p:spPr>
            <a:xfrm>
              <a:off x="2378038" y="1112602"/>
              <a:ext cx="1322798" cy="1200329"/>
            </a:xfrm>
            <a:prstGeom prst="rect">
              <a:avLst/>
            </a:prstGeom>
            <a:noFill/>
          </p:spPr>
          <p:txBody>
            <a:bodyPr wrap="none" rtlCol="0">
              <a:spAutoFit/>
            </a:bodyPr>
            <a:lstStyle/>
            <a:p>
              <a:pPr algn="ctr"/>
              <a:r>
                <a:rPr lang="en-US" altLang="zh-CN" sz="7200" b="1" dirty="0">
                  <a:solidFill>
                    <a:srgbClr val="B2D4E0"/>
                  </a:solidFill>
                  <a:cs typeface="+mn-ea"/>
                  <a:sym typeface="+mn-lt"/>
                </a:rPr>
                <a:t>03</a:t>
              </a:r>
              <a:endParaRPr lang="zh-CN" altLang="en-US" sz="7200" b="1" dirty="0">
                <a:solidFill>
                  <a:srgbClr val="B2D4E0"/>
                </a:solidFill>
                <a:cs typeface="+mn-ea"/>
                <a:sym typeface="+mn-lt"/>
              </a:endParaRPr>
            </a:p>
          </p:txBody>
        </p:sp>
        <p:sp>
          <p:nvSpPr>
            <p:cNvPr id="125" name="文本框 124"/>
            <p:cNvSpPr txBox="1"/>
            <p:nvPr/>
          </p:nvSpPr>
          <p:spPr>
            <a:xfrm>
              <a:off x="2300021" y="1150356"/>
              <a:ext cx="1322798" cy="1200329"/>
            </a:xfrm>
            <a:prstGeom prst="rect">
              <a:avLst/>
            </a:prstGeom>
            <a:noFill/>
          </p:spPr>
          <p:txBody>
            <a:bodyPr wrap="none" rtlCol="0">
              <a:spAutoFit/>
            </a:bodyPr>
            <a:lstStyle/>
            <a:p>
              <a:pPr algn="ctr"/>
              <a:r>
                <a:rPr lang="en-US" altLang="zh-CN" sz="7200" b="1" dirty="0">
                  <a:ln w="28575">
                    <a:solidFill>
                      <a:srgbClr val="8C7DA6"/>
                    </a:solidFill>
                  </a:ln>
                  <a:noFill/>
                  <a:cs typeface="+mn-ea"/>
                  <a:sym typeface="+mn-lt"/>
                </a:rPr>
                <a:t>03</a:t>
              </a:r>
              <a:endParaRPr lang="zh-CN" altLang="en-US" sz="7200" b="1" dirty="0">
                <a:ln w="28575">
                  <a:solidFill>
                    <a:srgbClr val="8C7DA6"/>
                  </a:solidFill>
                </a:ln>
                <a:noFill/>
                <a:cs typeface="+mn-ea"/>
                <a:sym typeface="+mn-lt"/>
              </a:endParaRPr>
            </a:p>
          </p:txBody>
        </p:sp>
      </p:grpSp>
      <p:sp>
        <p:nvSpPr>
          <p:cNvPr id="126" name="文本框 125"/>
          <p:cNvSpPr txBox="1"/>
          <p:nvPr/>
        </p:nvSpPr>
        <p:spPr>
          <a:xfrm>
            <a:off x="6219611" y="4283782"/>
            <a:ext cx="2329680" cy="675640"/>
          </a:xfrm>
          <a:prstGeom prst="rect">
            <a:avLst/>
          </a:prstGeom>
          <a:noFill/>
        </p:spPr>
        <p:txBody>
          <a:bodyPr wrap="square" rtlCol="0">
            <a:spAutoFit/>
          </a:bodyPr>
          <a:lstStyle/>
          <a:p>
            <a:pPr algn="ctr"/>
            <a:r>
              <a:rPr lang="zh-CN" altLang="en-US" sz="3800" b="1" dirty="0">
                <a:solidFill>
                  <a:srgbClr val="EFB0B4"/>
                </a:solidFill>
                <a:cs typeface="+mn-ea"/>
                <a:sym typeface="+mn-lt"/>
              </a:rPr>
              <a:t>小组分工</a:t>
            </a:r>
            <a:endParaRPr lang="zh-CN" altLang="en-US" sz="3800" b="1" dirty="0">
              <a:solidFill>
                <a:srgbClr val="EFB0B4"/>
              </a:solidFill>
              <a:cs typeface="+mn-ea"/>
              <a:sym typeface="+mn-lt"/>
            </a:endParaRPr>
          </a:p>
        </p:txBody>
      </p:sp>
      <p:grpSp>
        <p:nvGrpSpPr>
          <p:cNvPr id="133" name="组合 132"/>
          <p:cNvGrpSpPr/>
          <p:nvPr/>
        </p:nvGrpSpPr>
        <p:grpSpPr>
          <a:xfrm>
            <a:off x="9264118" y="3062761"/>
            <a:ext cx="1400816" cy="1238083"/>
            <a:chOff x="2300021" y="1112602"/>
            <a:chExt cx="1400816" cy="1238083"/>
          </a:xfrm>
        </p:grpSpPr>
        <p:sp>
          <p:nvSpPr>
            <p:cNvPr id="134" name="文本框 133"/>
            <p:cNvSpPr txBox="1"/>
            <p:nvPr/>
          </p:nvSpPr>
          <p:spPr>
            <a:xfrm>
              <a:off x="2378038" y="1112602"/>
              <a:ext cx="1322799" cy="1200329"/>
            </a:xfrm>
            <a:prstGeom prst="rect">
              <a:avLst/>
            </a:prstGeom>
            <a:noFill/>
          </p:spPr>
          <p:txBody>
            <a:bodyPr wrap="none" rtlCol="0">
              <a:spAutoFit/>
            </a:bodyPr>
            <a:lstStyle/>
            <a:p>
              <a:pPr algn="ctr"/>
              <a:r>
                <a:rPr lang="en-US" altLang="zh-CN" sz="7200" b="1" dirty="0">
                  <a:solidFill>
                    <a:srgbClr val="F39800"/>
                  </a:solidFill>
                  <a:cs typeface="+mn-ea"/>
                  <a:sym typeface="+mn-lt"/>
                </a:rPr>
                <a:t>04</a:t>
              </a:r>
              <a:endParaRPr lang="zh-CN" altLang="en-US" sz="7200" b="1" dirty="0">
                <a:solidFill>
                  <a:srgbClr val="F39800"/>
                </a:solidFill>
                <a:cs typeface="+mn-ea"/>
                <a:sym typeface="+mn-lt"/>
              </a:endParaRPr>
            </a:p>
          </p:txBody>
        </p:sp>
        <p:sp>
          <p:nvSpPr>
            <p:cNvPr id="135" name="文本框 134"/>
            <p:cNvSpPr txBox="1"/>
            <p:nvPr/>
          </p:nvSpPr>
          <p:spPr>
            <a:xfrm>
              <a:off x="2300021" y="1150356"/>
              <a:ext cx="1322799" cy="1200329"/>
            </a:xfrm>
            <a:prstGeom prst="rect">
              <a:avLst/>
            </a:prstGeom>
            <a:noFill/>
          </p:spPr>
          <p:txBody>
            <a:bodyPr wrap="none" rtlCol="0">
              <a:spAutoFit/>
            </a:bodyPr>
            <a:lstStyle/>
            <a:p>
              <a:pPr algn="ctr"/>
              <a:r>
                <a:rPr lang="en-US" altLang="zh-CN" sz="7200" b="1" dirty="0">
                  <a:ln w="28575">
                    <a:solidFill>
                      <a:srgbClr val="8C7DA6"/>
                    </a:solidFill>
                  </a:ln>
                  <a:noFill/>
                  <a:cs typeface="+mn-ea"/>
                  <a:sym typeface="+mn-lt"/>
                </a:rPr>
                <a:t>04</a:t>
              </a:r>
              <a:endParaRPr lang="zh-CN" altLang="en-US" sz="7200" b="1" dirty="0">
                <a:ln w="28575">
                  <a:solidFill>
                    <a:srgbClr val="8C7DA6"/>
                  </a:solidFill>
                </a:ln>
                <a:noFill/>
                <a:cs typeface="+mn-ea"/>
                <a:sym typeface="+mn-lt"/>
              </a:endParaRPr>
            </a:p>
          </p:txBody>
        </p:sp>
      </p:grpSp>
      <p:sp>
        <p:nvSpPr>
          <p:cNvPr id="136" name="文本框 135"/>
          <p:cNvSpPr txBox="1"/>
          <p:nvPr/>
        </p:nvSpPr>
        <p:spPr>
          <a:xfrm>
            <a:off x="8799686" y="4283782"/>
            <a:ext cx="2329680" cy="675640"/>
          </a:xfrm>
          <a:prstGeom prst="rect">
            <a:avLst/>
          </a:prstGeom>
          <a:noFill/>
        </p:spPr>
        <p:txBody>
          <a:bodyPr wrap="square" rtlCol="0">
            <a:spAutoFit/>
          </a:bodyPr>
          <a:lstStyle/>
          <a:p>
            <a:pPr algn="ctr"/>
            <a:r>
              <a:rPr lang="zh-CN" altLang="en-US" sz="3800" b="1" dirty="0">
                <a:solidFill>
                  <a:srgbClr val="EFB0B4"/>
                </a:solidFill>
                <a:cs typeface="+mn-ea"/>
                <a:sym typeface="+mn-lt"/>
              </a:rPr>
              <a:t>优秀案例</a:t>
            </a:r>
            <a:endParaRPr lang="zh-CN" altLang="en-US" sz="3800" b="1" dirty="0">
              <a:solidFill>
                <a:srgbClr val="EFB0B4"/>
              </a:solidFill>
              <a:cs typeface="+mn-ea"/>
              <a:sym typeface="+mn-lt"/>
            </a:endParaRPr>
          </a:p>
        </p:txBody>
      </p:sp>
      <p:sp>
        <p:nvSpPr>
          <p:cNvPr id="2" name="文本框 1"/>
          <p:cNvSpPr txBox="1"/>
          <p:nvPr/>
        </p:nvSpPr>
        <p:spPr>
          <a:xfrm>
            <a:off x="1601908" y="2121763"/>
            <a:ext cx="2927737" cy="369332"/>
          </a:xfrm>
          <a:prstGeom prst="rect">
            <a:avLst/>
          </a:prstGeom>
          <a:noFill/>
        </p:spPr>
        <p:txBody>
          <a:bodyPr wrap="square" rtlCol="0">
            <a:spAutoFit/>
          </a:bodyPr>
          <a:lstStyle/>
          <a:p>
            <a:r>
              <a:rPr lang="en-US" altLang="zh-CN" dirty="0">
                <a:solidFill>
                  <a:srgbClr val="FFFFFF"/>
                </a:solidFill>
              </a:rPr>
              <a:t>https://www.ypppt.com/</a:t>
            </a:r>
            <a:endParaRPr lang="zh-CN" altLang="en-US" dirty="0">
              <a:solidFill>
                <a:srgbClr val="FFFFFF"/>
              </a:solidFill>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bldLst>
      <p:bldP spid="89" grpId="0"/>
      <p:bldP spid="111" grpId="0"/>
      <p:bldP spid="126" grpId="0"/>
      <p:bldP spid="13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1540" t="1527" r="1540" b="1527"/>
          <a:stretch>
            <a:fillRect/>
          </a:stretch>
        </p:blipFill>
        <p:spPr>
          <a:xfrm>
            <a:off x="-1" y="-1"/>
            <a:ext cx="12188825" cy="6858001"/>
          </a:xfrm>
          <a:prstGeom prst="rect">
            <a:avLst/>
          </a:prstGeom>
        </p:spPr>
      </p:pic>
      <p:grpSp>
        <p:nvGrpSpPr>
          <p:cNvPr id="10" name="组合 9"/>
          <p:cNvGrpSpPr/>
          <p:nvPr/>
        </p:nvGrpSpPr>
        <p:grpSpPr>
          <a:xfrm>
            <a:off x="4376538" y="662898"/>
            <a:ext cx="3156826" cy="3259919"/>
            <a:chOff x="4656594" y="1112602"/>
            <a:chExt cx="3156826" cy="3259919"/>
          </a:xfrm>
        </p:grpSpPr>
        <p:grpSp>
          <p:nvGrpSpPr>
            <p:cNvPr id="4" name="组合 3"/>
            <p:cNvGrpSpPr/>
            <p:nvPr/>
          </p:nvGrpSpPr>
          <p:grpSpPr>
            <a:xfrm>
              <a:off x="6274747" y="1180057"/>
              <a:ext cx="1538673" cy="3192464"/>
              <a:chOff x="5972718" y="1180057"/>
              <a:chExt cx="1538673" cy="3192464"/>
            </a:xfrm>
          </p:grpSpPr>
          <p:sp>
            <p:nvSpPr>
              <p:cNvPr id="71" name="文本框 70"/>
              <p:cNvSpPr txBox="1"/>
              <p:nvPr/>
            </p:nvSpPr>
            <p:spPr>
              <a:xfrm>
                <a:off x="6050735" y="1180057"/>
                <a:ext cx="1460656" cy="3154710"/>
              </a:xfrm>
              <a:prstGeom prst="rect">
                <a:avLst/>
              </a:prstGeom>
              <a:noFill/>
            </p:spPr>
            <p:txBody>
              <a:bodyPr wrap="none" rtlCol="0">
                <a:spAutoFit/>
              </a:bodyPr>
              <a:lstStyle/>
              <a:p>
                <a:r>
                  <a:rPr lang="en-US" altLang="zh-CN" sz="19900" dirty="0">
                    <a:solidFill>
                      <a:srgbClr val="F39800"/>
                    </a:solidFill>
                    <a:latin typeface="时尚中黑简体" panose="01010104010101010101" pitchFamily="2" charset="-122"/>
                    <a:ea typeface="时尚中黑简体" panose="01010104010101010101" pitchFamily="2" charset="-122"/>
                    <a:cs typeface="+mn-ea"/>
                    <a:sym typeface="+mn-lt"/>
                  </a:rPr>
                  <a:t>1</a:t>
                </a:r>
                <a:endParaRPr lang="zh-CN" altLang="en-US" sz="19900" dirty="0">
                  <a:solidFill>
                    <a:srgbClr val="F39800"/>
                  </a:solidFill>
                  <a:latin typeface="时尚中黑简体" panose="01010104010101010101" pitchFamily="2" charset="-122"/>
                  <a:ea typeface="时尚中黑简体" panose="01010104010101010101" pitchFamily="2" charset="-122"/>
                  <a:cs typeface="+mn-ea"/>
                  <a:sym typeface="+mn-lt"/>
                </a:endParaRPr>
              </a:p>
            </p:txBody>
          </p:sp>
          <p:sp>
            <p:nvSpPr>
              <p:cNvPr id="81" name="文本框 80"/>
              <p:cNvSpPr txBox="1"/>
              <p:nvPr/>
            </p:nvSpPr>
            <p:spPr>
              <a:xfrm>
                <a:off x="5972718" y="1217811"/>
                <a:ext cx="1460656" cy="3154710"/>
              </a:xfrm>
              <a:prstGeom prst="rect">
                <a:avLst/>
              </a:prstGeom>
              <a:noFill/>
            </p:spPr>
            <p:txBody>
              <a:bodyPr wrap="none" rtlCol="0">
                <a:spAutoFit/>
              </a:bodyPr>
              <a:lstStyle/>
              <a:p>
                <a:r>
                  <a:rPr lang="en-US" altLang="zh-CN"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rPr>
                  <a:t>1</a:t>
                </a:r>
                <a:endParaRPr lang="zh-CN" altLang="en-US"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endParaRPr>
              </a:p>
            </p:txBody>
          </p:sp>
        </p:grpSp>
        <p:grpSp>
          <p:nvGrpSpPr>
            <p:cNvPr id="5" name="组合 4"/>
            <p:cNvGrpSpPr/>
            <p:nvPr/>
          </p:nvGrpSpPr>
          <p:grpSpPr>
            <a:xfrm>
              <a:off x="4656594" y="1112602"/>
              <a:ext cx="1538673" cy="3192464"/>
              <a:chOff x="4656594" y="1112602"/>
              <a:chExt cx="1538673" cy="3192464"/>
            </a:xfrm>
          </p:grpSpPr>
          <p:sp>
            <p:nvSpPr>
              <p:cNvPr id="6" name="文本框 5"/>
              <p:cNvSpPr txBox="1"/>
              <p:nvPr/>
            </p:nvSpPr>
            <p:spPr>
              <a:xfrm>
                <a:off x="4734611" y="1112602"/>
                <a:ext cx="1460656" cy="3154710"/>
              </a:xfrm>
              <a:prstGeom prst="rect">
                <a:avLst/>
              </a:prstGeom>
              <a:noFill/>
            </p:spPr>
            <p:txBody>
              <a:bodyPr wrap="none" rtlCol="0">
                <a:spAutoFit/>
              </a:bodyPr>
              <a:lstStyle/>
              <a:p>
                <a:r>
                  <a:rPr lang="en-US" altLang="zh-CN" sz="19900" dirty="0">
                    <a:solidFill>
                      <a:srgbClr val="B2D4E0"/>
                    </a:solidFill>
                    <a:latin typeface="时尚中黑简体" panose="01010104010101010101" pitchFamily="2" charset="-122"/>
                    <a:ea typeface="时尚中黑简体" panose="01010104010101010101" pitchFamily="2" charset="-122"/>
                    <a:cs typeface="+mn-ea"/>
                    <a:sym typeface="+mn-lt"/>
                  </a:rPr>
                  <a:t>0</a:t>
                </a:r>
                <a:endParaRPr lang="zh-CN" altLang="en-US" sz="19900" dirty="0">
                  <a:solidFill>
                    <a:srgbClr val="B2D4E0"/>
                  </a:solidFill>
                  <a:latin typeface="时尚中黑简体" panose="01010104010101010101" pitchFamily="2" charset="-122"/>
                  <a:ea typeface="时尚中黑简体" panose="01010104010101010101" pitchFamily="2" charset="-122"/>
                  <a:cs typeface="+mn-ea"/>
                  <a:sym typeface="+mn-lt"/>
                </a:endParaRPr>
              </a:p>
            </p:txBody>
          </p:sp>
          <p:sp>
            <p:nvSpPr>
              <p:cNvPr id="80" name="文本框 79"/>
              <p:cNvSpPr txBox="1"/>
              <p:nvPr/>
            </p:nvSpPr>
            <p:spPr>
              <a:xfrm>
                <a:off x="4656594" y="1150356"/>
                <a:ext cx="1460656" cy="3154710"/>
              </a:xfrm>
              <a:prstGeom prst="rect">
                <a:avLst/>
              </a:prstGeom>
              <a:noFill/>
            </p:spPr>
            <p:txBody>
              <a:bodyPr wrap="none" rtlCol="0">
                <a:spAutoFit/>
              </a:bodyPr>
              <a:lstStyle/>
              <a:p>
                <a:r>
                  <a:rPr lang="en-US" altLang="zh-CN"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rPr>
                  <a:t>0</a:t>
                </a:r>
                <a:endParaRPr lang="zh-CN" altLang="en-US"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endParaRPr>
              </a:p>
            </p:txBody>
          </p:sp>
        </p:grpSp>
      </p:grpSp>
      <p:sp>
        <p:nvSpPr>
          <p:cNvPr id="53" name="文本框 52"/>
          <p:cNvSpPr txBox="1"/>
          <p:nvPr/>
        </p:nvSpPr>
        <p:spPr>
          <a:xfrm>
            <a:off x="3464548" y="3402426"/>
            <a:ext cx="5259727" cy="1445260"/>
          </a:xfrm>
          <a:prstGeom prst="rect">
            <a:avLst/>
          </a:prstGeom>
          <a:noFill/>
        </p:spPr>
        <p:txBody>
          <a:bodyPr wrap="square" rtlCol="0">
            <a:spAutoFit/>
          </a:bodyPr>
          <a:lstStyle/>
          <a:p>
            <a:pPr algn="ctr"/>
            <a:r>
              <a:rPr lang="zh-CN" altLang="en-US" sz="8800" dirty="0">
                <a:solidFill>
                  <a:srgbClr val="EFB0B4"/>
                </a:solidFill>
                <a:cs typeface="+mn-ea"/>
                <a:sym typeface="+mn-lt"/>
              </a:rPr>
              <a:t>程序框架</a:t>
            </a:r>
            <a:endParaRPr lang="zh-CN" altLang="en-US" sz="8800" dirty="0">
              <a:solidFill>
                <a:srgbClr val="EFB0B4"/>
              </a:solidFill>
              <a:cs typeface="+mn-ea"/>
              <a:sym typeface="+mn-lt"/>
            </a:endParaRPr>
          </a:p>
        </p:txBody>
      </p:sp>
      <p:sp>
        <p:nvSpPr>
          <p:cNvPr id="56" name="Rectangle 44"/>
          <p:cNvSpPr/>
          <p:nvPr/>
        </p:nvSpPr>
        <p:spPr>
          <a:xfrm>
            <a:off x="3198832" y="4811222"/>
            <a:ext cx="5791161" cy="414020"/>
          </a:xfrm>
          <a:prstGeom prst="rect">
            <a:avLst/>
          </a:prstGeom>
        </p:spPr>
        <p:txBody>
          <a:bodyPr wrap="square">
            <a:spAutoFit/>
          </a:bodyPr>
          <a:lstStyle/>
          <a:p>
            <a:pPr algn="ctr">
              <a:lnSpc>
                <a:spcPct val="150000"/>
              </a:lnSpc>
              <a:defRPr/>
            </a:pPr>
            <a:r>
              <a:rPr lang="zh-CN" altLang="en-US" sz="1400" dirty="0">
                <a:solidFill>
                  <a:schemeClr val="tx1">
                    <a:lumMod val="65000"/>
                    <a:lumOff val="35000"/>
                  </a:schemeClr>
                </a:solidFill>
                <a:cs typeface="+mn-ea"/>
                <a:sym typeface="+mn-lt"/>
              </a:rPr>
              <a:t>（在视传同学的基础上进行的）</a:t>
            </a:r>
            <a:endParaRPr lang="zh-CN" altLang="en-US" sz="1400" dirty="0">
              <a:solidFill>
                <a:schemeClr val="tx1">
                  <a:lumMod val="65000"/>
                  <a:lumOff val="35000"/>
                </a:schemeClr>
              </a:solidFill>
              <a:cs typeface="+mn-ea"/>
              <a:sym typeface="+mn-l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bldLst>
      <p:bldP spid="5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4587005" y="414382"/>
            <a:ext cx="3014814" cy="725374"/>
            <a:chOff x="5335746" y="2484877"/>
            <a:chExt cx="4648785" cy="725374"/>
          </a:xfrm>
        </p:grpSpPr>
        <p:sp>
          <p:nvSpPr>
            <p:cNvPr id="46" name="文本框 45"/>
            <p:cNvSpPr txBox="1"/>
            <p:nvPr/>
          </p:nvSpPr>
          <p:spPr>
            <a:xfrm>
              <a:off x="5387056" y="2503496"/>
              <a:ext cx="4597475" cy="706755"/>
            </a:xfrm>
            <a:prstGeom prst="rect">
              <a:avLst/>
            </a:prstGeom>
            <a:noFill/>
          </p:spPr>
          <p:txBody>
            <a:bodyPr wrap="square">
              <a:spAutoFit/>
            </a:bodyPr>
            <a:lstStyle/>
            <a:p>
              <a:pPr algn="ctr" defTabSz="913765">
                <a:defRPr/>
              </a:pPr>
              <a:r>
                <a:rPr lang="zh-CN" altLang="en-US" sz="4000" spc="267" dirty="0">
                  <a:solidFill>
                    <a:srgbClr val="B2D4E0"/>
                  </a:solidFill>
                  <a:cs typeface="+mn-ea"/>
                  <a:sym typeface="+mn-lt"/>
                </a:rPr>
                <a:t>程序框架</a:t>
              </a:r>
              <a:endParaRPr lang="zh-CN" altLang="en-US" sz="4000" spc="267" dirty="0">
                <a:solidFill>
                  <a:srgbClr val="B2D4E0"/>
                </a:solidFill>
                <a:cs typeface="+mn-ea"/>
                <a:sym typeface="+mn-lt"/>
              </a:endParaRPr>
            </a:p>
          </p:txBody>
        </p:sp>
        <p:sp>
          <p:nvSpPr>
            <p:cNvPr id="47" name="文本框 46"/>
            <p:cNvSpPr txBox="1"/>
            <p:nvPr/>
          </p:nvSpPr>
          <p:spPr>
            <a:xfrm>
              <a:off x="5335746" y="2484877"/>
              <a:ext cx="4597475" cy="706755"/>
            </a:xfrm>
            <a:prstGeom prst="rect">
              <a:avLst/>
            </a:prstGeom>
            <a:noFill/>
          </p:spPr>
          <p:txBody>
            <a:bodyPr wrap="square">
              <a:spAutoFit/>
            </a:bodyPr>
            <a:lstStyle/>
            <a:p>
              <a:pPr algn="ctr" defTabSz="913765">
                <a:defRPr/>
              </a:pPr>
              <a:r>
                <a:rPr lang="zh-CN" altLang="en-US" sz="4000" spc="267" dirty="0">
                  <a:ln w="12700">
                    <a:solidFill>
                      <a:srgbClr val="8C7DA6"/>
                    </a:solidFill>
                  </a:ln>
                  <a:noFill/>
                  <a:cs typeface="+mn-ea"/>
                  <a:sym typeface="+mn-lt"/>
                </a:rPr>
                <a:t>程序框架</a:t>
              </a:r>
              <a:endParaRPr lang="zh-CN" altLang="en-US" sz="4000" spc="267" dirty="0">
                <a:ln w="12700">
                  <a:solidFill>
                    <a:srgbClr val="8C7DA6"/>
                  </a:solidFill>
                </a:ln>
                <a:noFill/>
                <a:cs typeface="+mn-ea"/>
                <a:sym typeface="+mn-lt"/>
              </a:endParaRPr>
            </a:p>
          </p:txBody>
        </p:sp>
      </p:grpSp>
      <p:pic>
        <p:nvPicPr>
          <p:cNvPr id="2" name="图片 1" descr="6f069bd108ea0ca7a706484b059f158"/>
          <p:cNvPicPr>
            <a:picLocks noChangeAspect="1"/>
          </p:cNvPicPr>
          <p:nvPr/>
        </p:nvPicPr>
        <p:blipFill>
          <a:blip r:embed="rId1"/>
          <a:stretch>
            <a:fillRect/>
          </a:stretch>
        </p:blipFill>
        <p:spPr>
          <a:xfrm>
            <a:off x="1261745" y="1221740"/>
            <a:ext cx="4704715" cy="4995545"/>
          </a:xfrm>
          <a:prstGeom prst="rect">
            <a:avLst/>
          </a:prstGeom>
        </p:spPr>
      </p:pic>
      <p:sp>
        <p:nvSpPr>
          <p:cNvPr id="21" name="椭圆 20"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6675071" y="1444558"/>
            <a:ext cx="696686" cy="696686"/>
          </a:xfrm>
          <a:prstGeom prst="ellipse">
            <a:avLst/>
          </a:prstGeom>
          <a:solidFill>
            <a:srgbClr val="EFB0B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25" name="文本框 24"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6788525" y="1562069"/>
            <a:ext cx="469778" cy="461665"/>
          </a:xfrm>
          <a:prstGeom prst="rect">
            <a:avLst/>
          </a:prstGeom>
          <a:solidFill>
            <a:srgbClr val="EFB0B4"/>
          </a:solidFill>
        </p:spPr>
        <p:txBody>
          <a:bodyPr wrap="square" rtlCol="0">
            <a:spAutoFit/>
          </a:bodyPr>
          <a:p>
            <a:pPr algn="ctr"/>
            <a:r>
              <a:rPr lang="en-US" altLang="zh-CN" sz="2400" dirty="0">
                <a:solidFill>
                  <a:schemeClr val="bg1"/>
                </a:solidFill>
                <a:cs typeface="+mn-ea"/>
                <a:sym typeface="+mn-lt"/>
              </a:rPr>
              <a:t>1</a:t>
            </a:r>
            <a:endParaRPr lang="zh-CN" altLang="en-US" sz="2400" dirty="0">
              <a:solidFill>
                <a:schemeClr val="bg1"/>
              </a:solidFill>
              <a:cs typeface="+mn-ea"/>
              <a:sym typeface="+mn-lt"/>
            </a:endParaRPr>
          </a:p>
        </p:txBody>
      </p:sp>
      <p:sp>
        <p:nvSpPr>
          <p:cNvPr id="29" name="文本框 28"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7485212" y="1221571"/>
            <a:ext cx="1996045" cy="398780"/>
          </a:xfrm>
          <a:prstGeom prst="rect">
            <a:avLst/>
          </a:prstGeom>
          <a:noFill/>
        </p:spPr>
        <p:txBody>
          <a:bodyPr wrap="square" rtlCol="0">
            <a:spAutoFit/>
          </a:bodyPr>
          <a:p>
            <a:r>
              <a:rPr lang="zh-CN" altLang="en-US" sz="2000" dirty="0">
                <a:cs typeface="+mn-ea"/>
                <a:sym typeface="+mn-lt"/>
              </a:rPr>
              <a:t>加载界面</a:t>
            </a:r>
            <a:endParaRPr lang="zh-CN" altLang="en-US" sz="2000" dirty="0">
              <a:cs typeface="+mn-ea"/>
              <a:sym typeface="+mn-lt"/>
            </a:endParaRPr>
          </a:p>
        </p:txBody>
      </p:sp>
      <p:sp>
        <p:nvSpPr>
          <p:cNvPr id="30" name="矩形 29"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7485211" y="1664382"/>
            <a:ext cx="3251369" cy="607695"/>
          </a:xfrm>
          <a:prstGeom prst="rect">
            <a:avLst/>
          </a:prstGeom>
        </p:spPr>
        <p:txBody>
          <a:bodyPr wrap="square">
            <a:spAutoFit/>
          </a:bodyPr>
          <a:p>
            <a:pPr>
              <a:lnSpc>
                <a:spcPct val="120000"/>
              </a:lnSpc>
            </a:pPr>
            <a:r>
              <a:rPr lang="zh-CN" altLang="en-US" sz="1400" dirty="0">
                <a:cs typeface="+mn-ea"/>
                <a:sym typeface="+mn-lt"/>
              </a:rPr>
              <a:t>点击或者滑动进入。可点击的地方有</a:t>
            </a:r>
            <a:r>
              <a:rPr lang="zh-CN" altLang="en-US" sz="1400" dirty="0">
                <a:cs typeface="+mn-ea"/>
                <a:sym typeface="+mn-lt"/>
              </a:rPr>
              <a:t>动态提示。</a:t>
            </a:r>
            <a:endParaRPr lang="zh-CN" altLang="en-US" sz="1400" dirty="0">
              <a:cs typeface="+mn-ea"/>
              <a:sym typeface="+mn-lt"/>
            </a:endParaRPr>
          </a:p>
        </p:txBody>
      </p:sp>
      <p:sp>
        <p:nvSpPr>
          <p:cNvPr id="23" name="椭圆 22"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6676885" y="3204778"/>
            <a:ext cx="696686" cy="696686"/>
          </a:xfrm>
          <a:prstGeom prst="ellipse">
            <a:avLst/>
          </a:prstGeom>
          <a:solidFill>
            <a:srgbClr val="F3980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26" name="文本框 25"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6790339" y="3322289"/>
            <a:ext cx="469778" cy="461665"/>
          </a:xfrm>
          <a:prstGeom prst="rect">
            <a:avLst/>
          </a:prstGeom>
          <a:solidFill>
            <a:srgbClr val="F39800"/>
          </a:solidFill>
        </p:spPr>
        <p:txBody>
          <a:bodyPr wrap="square" rtlCol="0">
            <a:spAutoFit/>
          </a:bodyPr>
          <a:p>
            <a:pPr algn="ctr"/>
            <a:r>
              <a:rPr lang="en-US" altLang="zh-CN" sz="2400" dirty="0">
                <a:solidFill>
                  <a:schemeClr val="bg1"/>
                </a:solidFill>
                <a:cs typeface="+mn-ea"/>
                <a:sym typeface="+mn-lt"/>
              </a:rPr>
              <a:t>2</a:t>
            </a:r>
            <a:endParaRPr lang="zh-CN" altLang="en-US" sz="2400" dirty="0">
              <a:solidFill>
                <a:schemeClr val="bg1"/>
              </a:solidFill>
              <a:cs typeface="+mn-ea"/>
              <a:sym typeface="+mn-lt"/>
            </a:endParaRPr>
          </a:p>
        </p:txBody>
      </p:sp>
      <p:sp>
        <p:nvSpPr>
          <p:cNvPr id="31" name="文本框 30"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7485380" y="2981960"/>
            <a:ext cx="2755900" cy="398780"/>
          </a:xfrm>
          <a:prstGeom prst="rect">
            <a:avLst/>
          </a:prstGeom>
          <a:noFill/>
        </p:spPr>
        <p:txBody>
          <a:bodyPr wrap="square" rtlCol="0">
            <a:spAutoFit/>
          </a:bodyPr>
          <a:p>
            <a:r>
              <a:rPr lang="zh-CN" altLang="en-US" sz="2000" dirty="0">
                <a:cs typeface="+mn-ea"/>
                <a:sym typeface="+mn-lt"/>
              </a:rPr>
              <a:t>大地图和两个小地图</a:t>
            </a:r>
            <a:endParaRPr lang="zh-CN" altLang="en-US" sz="2000" dirty="0">
              <a:cs typeface="+mn-ea"/>
              <a:sym typeface="+mn-lt"/>
            </a:endParaRPr>
          </a:p>
        </p:txBody>
      </p:sp>
      <p:sp>
        <p:nvSpPr>
          <p:cNvPr id="32" name="矩形 31"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7485211" y="3424602"/>
            <a:ext cx="3251369" cy="607695"/>
          </a:xfrm>
          <a:prstGeom prst="rect">
            <a:avLst/>
          </a:prstGeom>
        </p:spPr>
        <p:txBody>
          <a:bodyPr wrap="square">
            <a:spAutoFit/>
          </a:bodyPr>
          <a:p>
            <a:pPr>
              <a:lnSpc>
                <a:spcPct val="120000"/>
              </a:lnSpc>
            </a:pPr>
            <a:r>
              <a:rPr lang="zh-CN" altLang="en-US" sz="1400" dirty="0">
                <a:cs typeface="+mn-ea"/>
                <a:sym typeface="+mn-lt"/>
              </a:rPr>
              <a:t>有可能可以上下滑动，点击跳转场景介绍。可点击的地方有动态效果。</a:t>
            </a:r>
            <a:endParaRPr lang="zh-CN" altLang="en-US" sz="1400" dirty="0">
              <a:cs typeface="+mn-ea"/>
              <a:sym typeface="+mn-lt"/>
            </a:endParaRPr>
          </a:p>
        </p:txBody>
      </p:sp>
      <p:sp>
        <p:nvSpPr>
          <p:cNvPr id="22" name="椭圆 21"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6675071" y="4996974"/>
            <a:ext cx="696686" cy="696686"/>
          </a:xfrm>
          <a:prstGeom prst="ellipse">
            <a:avLst/>
          </a:prstGeom>
          <a:solidFill>
            <a:srgbClr val="B2D4E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27" name="文本框 26"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6788525" y="5113419"/>
            <a:ext cx="469778" cy="461665"/>
          </a:xfrm>
          <a:prstGeom prst="rect">
            <a:avLst/>
          </a:prstGeom>
          <a:solidFill>
            <a:srgbClr val="B2D4E0"/>
          </a:solidFill>
          <a:effectLst/>
        </p:spPr>
        <p:txBody>
          <a:bodyPr wrap="square" rtlCol="0">
            <a:spAutoFit/>
          </a:bodyPr>
          <a:p>
            <a:pPr algn="ctr"/>
            <a:r>
              <a:rPr lang="en-US" altLang="zh-CN" sz="2400" dirty="0">
                <a:solidFill>
                  <a:schemeClr val="bg1"/>
                </a:solidFill>
                <a:cs typeface="+mn-ea"/>
                <a:sym typeface="+mn-lt"/>
              </a:rPr>
              <a:t>3</a:t>
            </a:r>
            <a:endParaRPr lang="zh-CN" altLang="en-US" sz="2400" dirty="0">
              <a:solidFill>
                <a:schemeClr val="bg1"/>
              </a:solidFill>
              <a:cs typeface="+mn-ea"/>
              <a:sym typeface="+mn-lt"/>
            </a:endParaRPr>
          </a:p>
        </p:txBody>
      </p:sp>
      <p:sp>
        <p:nvSpPr>
          <p:cNvPr id="33" name="文本框 32"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7485212" y="4735801"/>
            <a:ext cx="1996045" cy="398780"/>
          </a:xfrm>
          <a:prstGeom prst="rect">
            <a:avLst/>
          </a:prstGeom>
          <a:noFill/>
        </p:spPr>
        <p:txBody>
          <a:bodyPr wrap="square" rtlCol="0">
            <a:spAutoFit/>
          </a:bodyPr>
          <a:p>
            <a:r>
              <a:rPr lang="zh-CN" altLang="en-US" sz="2000" dirty="0">
                <a:cs typeface="+mn-ea"/>
                <a:sym typeface="+mn-lt"/>
              </a:rPr>
              <a:t>场景介绍</a:t>
            </a:r>
            <a:endParaRPr lang="zh-CN" altLang="en-US" sz="2000" dirty="0">
              <a:cs typeface="+mn-ea"/>
              <a:sym typeface="+mn-lt"/>
            </a:endParaRPr>
          </a:p>
        </p:txBody>
      </p:sp>
      <p:sp>
        <p:nvSpPr>
          <p:cNvPr id="34" name="矩形 33"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7485211" y="5178612"/>
            <a:ext cx="3251369" cy="1124585"/>
          </a:xfrm>
          <a:prstGeom prst="rect">
            <a:avLst/>
          </a:prstGeom>
        </p:spPr>
        <p:txBody>
          <a:bodyPr wrap="square">
            <a:spAutoFit/>
          </a:bodyPr>
          <a:p>
            <a:pPr>
              <a:lnSpc>
                <a:spcPct val="120000"/>
              </a:lnSpc>
            </a:pPr>
            <a:r>
              <a:rPr lang="zh-CN" altLang="en-US" sz="1400" dirty="0">
                <a:cs typeface="+mn-ea"/>
                <a:sym typeface="+mn-lt"/>
              </a:rPr>
              <a:t>侧边栏目录</a:t>
            </a:r>
            <a:r>
              <a:rPr lang="zh-CN" altLang="en-US" sz="1400" dirty="0">
                <a:cs typeface="+mn-ea"/>
                <a:sym typeface="+mn-lt"/>
              </a:rPr>
              <a:t>，点击可跳转。</a:t>
            </a:r>
            <a:r>
              <a:rPr lang="zh-CN" altLang="en-US" sz="1400" dirty="0">
                <a:sym typeface="+mn-ea"/>
              </a:rPr>
              <a:t>通过点击侧边栏的目录可以直接滑到用户想要浏览的内容。</a:t>
            </a:r>
            <a:endParaRPr lang="zh-CN" altLang="en-US" sz="1400" dirty="0"/>
          </a:p>
          <a:p>
            <a:pPr>
              <a:lnSpc>
                <a:spcPct val="120000"/>
              </a:lnSpc>
            </a:pPr>
            <a:endParaRPr lang="zh-CN" altLang="en-US" sz="14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bldLst>
      <p:bldP spid="21" grpId="0" bldLvl="0" animBg="1"/>
      <p:bldP spid="21" grpId="1" bldLvl="0" animBg="1"/>
      <p:bldP spid="25" grpId="0" bldLvl="0" animBg="1"/>
      <p:bldP spid="29" grpId="0"/>
      <p:bldP spid="30" grpId="0"/>
      <p:bldP spid="23" grpId="0" bldLvl="0" animBg="1"/>
      <p:bldP spid="23" grpId="1" bldLvl="0" animBg="1"/>
      <p:bldP spid="26" grpId="0" bldLvl="0" animBg="1"/>
      <p:bldP spid="31" grpId="0"/>
      <p:bldP spid="32" grpId="0"/>
      <p:bldP spid="22" grpId="0" bldLvl="0" animBg="1"/>
      <p:bldP spid="22" grpId="1" bldLvl="0" animBg="1"/>
      <p:bldP spid="27" grpId="0" bldLvl="0" animBg="1"/>
      <p:bldP spid="33" grpId="0"/>
      <p:bldP spid="3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组合 44"/>
          <p:cNvGrpSpPr/>
          <p:nvPr/>
        </p:nvGrpSpPr>
        <p:grpSpPr>
          <a:xfrm>
            <a:off x="4587005" y="414382"/>
            <a:ext cx="3014814" cy="725374"/>
            <a:chOff x="5335746" y="2484877"/>
            <a:chExt cx="4648785" cy="725374"/>
          </a:xfrm>
        </p:grpSpPr>
        <p:sp>
          <p:nvSpPr>
            <p:cNvPr id="46" name="文本框 45"/>
            <p:cNvSpPr txBox="1"/>
            <p:nvPr/>
          </p:nvSpPr>
          <p:spPr>
            <a:xfrm>
              <a:off x="5387056" y="2503496"/>
              <a:ext cx="4597475" cy="706755"/>
            </a:xfrm>
            <a:prstGeom prst="rect">
              <a:avLst/>
            </a:prstGeom>
            <a:noFill/>
          </p:spPr>
          <p:txBody>
            <a:bodyPr wrap="square">
              <a:spAutoFit/>
            </a:bodyPr>
            <a:lstStyle/>
            <a:p>
              <a:pPr algn="ctr" defTabSz="913765">
                <a:defRPr/>
              </a:pPr>
              <a:r>
                <a:rPr lang="zh-CN" altLang="en-US" sz="4000" spc="267" dirty="0">
                  <a:solidFill>
                    <a:srgbClr val="B2D4E0"/>
                  </a:solidFill>
                  <a:cs typeface="+mn-ea"/>
                  <a:sym typeface="+mn-lt"/>
                </a:rPr>
                <a:t>程序框架</a:t>
              </a:r>
              <a:endParaRPr lang="zh-CN" altLang="en-US" sz="4000" spc="267" dirty="0">
                <a:solidFill>
                  <a:srgbClr val="B2D4E0"/>
                </a:solidFill>
                <a:cs typeface="+mn-ea"/>
                <a:sym typeface="+mn-lt"/>
              </a:endParaRPr>
            </a:p>
          </p:txBody>
        </p:sp>
        <p:sp>
          <p:nvSpPr>
            <p:cNvPr id="47" name="文本框 46"/>
            <p:cNvSpPr txBox="1"/>
            <p:nvPr/>
          </p:nvSpPr>
          <p:spPr>
            <a:xfrm>
              <a:off x="5335746" y="2484877"/>
              <a:ext cx="4597475" cy="706755"/>
            </a:xfrm>
            <a:prstGeom prst="rect">
              <a:avLst/>
            </a:prstGeom>
            <a:noFill/>
          </p:spPr>
          <p:txBody>
            <a:bodyPr wrap="square">
              <a:spAutoFit/>
            </a:bodyPr>
            <a:lstStyle/>
            <a:p>
              <a:pPr algn="ctr" defTabSz="913765">
                <a:defRPr/>
              </a:pPr>
              <a:r>
                <a:rPr lang="zh-CN" altLang="en-US" sz="4000" spc="267" dirty="0">
                  <a:ln w="12700">
                    <a:solidFill>
                      <a:srgbClr val="8C7DA6"/>
                    </a:solidFill>
                  </a:ln>
                  <a:noFill/>
                  <a:cs typeface="+mn-ea"/>
                  <a:sym typeface="+mn-lt"/>
                </a:rPr>
                <a:t>程序框架</a:t>
              </a:r>
              <a:endParaRPr lang="zh-CN" altLang="en-US" sz="4000" spc="267" dirty="0">
                <a:ln w="12700">
                  <a:solidFill>
                    <a:srgbClr val="8C7DA6"/>
                  </a:solidFill>
                </a:ln>
                <a:noFill/>
                <a:cs typeface="+mn-ea"/>
                <a:sym typeface="+mn-lt"/>
              </a:endParaRPr>
            </a:p>
          </p:txBody>
        </p:sp>
      </p:grpSp>
      <p:pic>
        <p:nvPicPr>
          <p:cNvPr id="2" name="图片 1" descr="6f069bd108ea0ca7a706484b059f158"/>
          <p:cNvPicPr>
            <a:picLocks noChangeAspect="1"/>
          </p:cNvPicPr>
          <p:nvPr/>
        </p:nvPicPr>
        <p:blipFill>
          <a:blip r:embed="rId1"/>
          <a:stretch>
            <a:fillRect/>
          </a:stretch>
        </p:blipFill>
        <p:spPr>
          <a:xfrm>
            <a:off x="1261745" y="1221740"/>
            <a:ext cx="4704715" cy="4995545"/>
          </a:xfrm>
          <a:prstGeom prst="rect">
            <a:avLst/>
          </a:prstGeom>
        </p:spPr>
      </p:pic>
      <p:sp>
        <p:nvSpPr>
          <p:cNvPr id="21" name="椭圆 20"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6675071" y="1444558"/>
            <a:ext cx="696686" cy="696686"/>
          </a:xfrm>
          <a:prstGeom prst="ellipse">
            <a:avLst/>
          </a:prstGeom>
          <a:solidFill>
            <a:srgbClr val="EFB0B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25" name="文本框 24"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6788525" y="1562069"/>
            <a:ext cx="469778" cy="460375"/>
          </a:xfrm>
          <a:prstGeom prst="rect">
            <a:avLst/>
          </a:prstGeom>
          <a:solidFill>
            <a:srgbClr val="EFB0B4"/>
          </a:solidFill>
        </p:spPr>
        <p:txBody>
          <a:bodyPr wrap="square" rtlCol="0">
            <a:spAutoFit/>
          </a:bodyPr>
          <a:p>
            <a:pPr algn="ctr"/>
            <a:r>
              <a:rPr lang="en-US" altLang="zh-CN" sz="2400" dirty="0">
                <a:solidFill>
                  <a:schemeClr val="bg1"/>
                </a:solidFill>
                <a:cs typeface="+mn-ea"/>
                <a:sym typeface="+mn-lt"/>
              </a:rPr>
              <a:t>4</a:t>
            </a:r>
            <a:endParaRPr lang="en-US" altLang="zh-CN" sz="2400" dirty="0">
              <a:solidFill>
                <a:schemeClr val="bg1"/>
              </a:solidFill>
              <a:cs typeface="+mn-ea"/>
              <a:sym typeface="+mn-lt"/>
            </a:endParaRPr>
          </a:p>
        </p:txBody>
      </p:sp>
      <p:sp>
        <p:nvSpPr>
          <p:cNvPr id="29" name="文本框 28"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7485212" y="1221571"/>
            <a:ext cx="1996045" cy="398780"/>
          </a:xfrm>
          <a:prstGeom prst="rect">
            <a:avLst/>
          </a:prstGeom>
          <a:noFill/>
        </p:spPr>
        <p:txBody>
          <a:bodyPr wrap="square" rtlCol="0">
            <a:spAutoFit/>
          </a:bodyPr>
          <a:p>
            <a:r>
              <a:rPr lang="zh-CN" altLang="en-US" sz="2000" dirty="0">
                <a:cs typeface="+mn-ea"/>
                <a:sym typeface="+mn-lt"/>
              </a:rPr>
              <a:t>结束跳转</a:t>
            </a:r>
            <a:endParaRPr lang="zh-CN" altLang="en-US" sz="2000" dirty="0">
              <a:cs typeface="+mn-ea"/>
              <a:sym typeface="+mn-lt"/>
            </a:endParaRPr>
          </a:p>
        </p:txBody>
      </p:sp>
      <p:sp>
        <p:nvSpPr>
          <p:cNvPr id="30" name="矩形 29"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7485211" y="1664382"/>
            <a:ext cx="3251369" cy="607695"/>
          </a:xfrm>
          <a:prstGeom prst="rect">
            <a:avLst/>
          </a:prstGeom>
        </p:spPr>
        <p:txBody>
          <a:bodyPr wrap="square">
            <a:spAutoFit/>
          </a:bodyPr>
          <a:p>
            <a:pPr>
              <a:lnSpc>
                <a:spcPct val="120000"/>
              </a:lnSpc>
            </a:pPr>
            <a:r>
              <a:rPr lang="zh-CN" altLang="en-US" sz="1400" dirty="0">
                <a:cs typeface="+mn-ea"/>
                <a:sym typeface="+mn-lt"/>
              </a:rPr>
              <a:t>进入没有选过的另一个地图，如果两个都选过则进入最终的互动环节</a:t>
            </a:r>
            <a:endParaRPr lang="zh-CN" altLang="en-US" sz="1400" dirty="0">
              <a:cs typeface="+mn-ea"/>
              <a:sym typeface="+mn-lt"/>
            </a:endParaRPr>
          </a:p>
        </p:txBody>
      </p:sp>
      <p:sp>
        <p:nvSpPr>
          <p:cNvPr id="23" name="椭圆 22"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6676885" y="3204778"/>
            <a:ext cx="696686" cy="696686"/>
          </a:xfrm>
          <a:prstGeom prst="ellipse">
            <a:avLst/>
          </a:prstGeom>
          <a:solidFill>
            <a:srgbClr val="F3980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26" name="文本框 25"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6790339" y="3322289"/>
            <a:ext cx="469778" cy="460375"/>
          </a:xfrm>
          <a:prstGeom prst="rect">
            <a:avLst/>
          </a:prstGeom>
          <a:solidFill>
            <a:srgbClr val="F39800"/>
          </a:solidFill>
        </p:spPr>
        <p:txBody>
          <a:bodyPr wrap="square" rtlCol="0">
            <a:spAutoFit/>
          </a:bodyPr>
          <a:p>
            <a:pPr algn="ctr"/>
            <a:r>
              <a:rPr lang="en-US" altLang="zh-CN" sz="2400" dirty="0">
                <a:solidFill>
                  <a:schemeClr val="bg1"/>
                </a:solidFill>
                <a:cs typeface="+mn-ea"/>
                <a:sym typeface="+mn-lt"/>
              </a:rPr>
              <a:t>5</a:t>
            </a:r>
            <a:endParaRPr lang="en-US" altLang="zh-CN" sz="2400" dirty="0">
              <a:solidFill>
                <a:schemeClr val="bg1"/>
              </a:solidFill>
              <a:cs typeface="+mn-ea"/>
              <a:sym typeface="+mn-lt"/>
            </a:endParaRPr>
          </a:p>
        </p:txBody>
      </p:sp>
      <p:sp>
        <p:nvSpPr>
          <p:cNvPr id="31" name="文本框 30"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7485380" y="2981960"/>
            <a:ext cx="2755900" cy="398780"/>
          </a:xfrm>
          <a:prstGeom prst="rect">
            <a:avLst/>
          </a:prstGeom>
          <a:noFill/>
        </p:spPr>
        <p:txBody>
          <a:bodyPr wrap="square" rtlCol="0">
            <a:spAutoFit/>
          </a:bodyPr>
          <a:p>
            <a:r>
              <a:rPr lang="zh-CN" altLang="en-US" sz="2000" dirty="0">
                <a:cs typeface="+mn-ea"/>
                <a:sym typeface="+mn-lt"/>
              </a:rPr>
              <a:t>互动页面</a:t>
            </a:r>
            <a:endParaRPr lang="zh-CN" altLang="en-US" sz="2000" dirty="0">
              <a:cs typeface="+mn-ea"/>
              <a:sym typeface="+mn-lt"/>
            </a:endParaRPr>
          </a:p>
        </p:txBody>
      </p:sp>
      <p:sp>
        <p:nvSpPr>
          <p:cNvPr id="32" name="矩形 31"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7485211" y="3424602"/>
            <a:ext cx="3251369" cy="607695"/>
          </a:xfrm>
          <a:prstGeom prst="rect">
            <a:avLst/>
          </a:prstGeom>
        </p:spPr>
        <p:txBody>
          <a:bodyPr wrap="square">
            <a:spAutoFit/>
          </a:bodyPr>
          <a:p>
            <a:pPr>
              <a:lnSpc>
                <a:spcPct val="120000"/>
              </a:lnSpc>
            </a:pPr>
            <a:r>
              <a:rPr lang="zh-CN" altLang="en-US" sz="1400" dirty="0">
                <a:cs typeface="+mn-ea"/>
                <a:sym typeface="+mn-lt"/>
              </a:rPr>
              <a:t>可以滑动，老虎机设计，可以直接随机搭配，也可选择。</a:t>
            </a:r>
            <a:endParaRPr lang="en-US" altLang="zh-CN" sz="1400" dirty="0">
              <a:cs typeface="+mn-ea"/>
              <a:sym typeface="+mn-lt"/>
            </a:endParaRPr>
          </a:p>
        </p:txBody>
      </p:sp>
      <p:sp>
        <p:nvSpPr>
          <p:cNvPr id="22" name="椭圆 21"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6675071" y="4996974"/>
            <a:ext cx="696686" cy="696686"/>
          </a:xfrm>
          <a:prstGeom prst="ellipse">
            <a:avLst/>
          </a:prstGeom>
          <a:solidFill>
            <a:srgbClr val="B2D4E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27" name="文本框 26"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6788525" y="5113419"/>
            <a:ext cx="469778" cy="460375"/>
          </a:xfrm>
          <a:prstGeom prst="rect">
            <a:avLst/>
          </a:prstGeom>
          <a:solidFill>
            <a:srgbClr val="B2D4E0"/>
          </a:solidFill>
          <a:effectLst/>
        </p:spPr>
        <p:txBody>
          <a:bodyPr wrap="square" rtlCol="0">
            <a:spAutoFit/>
          </a:bodyPr>
          <a:p>
            <a:pPr algn="ctr"/>
            <a:r>
              <a:rPr lang="en-US" altLang="zh-CN" sz="2400" dirty="0">
                <a:solidFill>
                  <a:schemeClr val="bg1"/>
                </a:solidFill>
                <a:cs typeface="+mn-ea"/>
                <a:sym typeface="+mn-lt"/>
              </a:rPr>
              <a:t>6</a:t>
            </a:r>
            <a:endParaRPr lang="en-US" altLang="zh-CN" sz="2400" dirty="0">
              <a:solidFill>
                <a:schemeClr val="bg1"/>
              </a:solidFill>
              <a:cs typeface="+mn-ea"/>
              <a:sym typeface="+mn-lt"/>
            </a:endParaRPr>
          </a:p>
        </p:txBody>
      </p:sp>
      <p:sp>
        <p:nvSpPr>
          <p:cNvPr id="33" name="文本框 32"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7485212" y="4735801"/>
            <a:ext cx="1996045" cy="398780"/>
          </a:xfrm>
          <a:prstGeom prst="rect">
            <a:avLst/>
          </a:prstGeom>
          <a:noFill/>
        </p:spPr>
        <p:txBody>
          <a:bodyPr wrap="square" rtlCol="0">
            <a:spAutoFit/>
          </a:bodyPr>
          <a:p>
            <a:r>
              <a:rPr lang="zh-CN" altLang="en-US" sz="2000" dirty="0">
                <a:cs typeface="+mn-ea"/>
                <a:sym typeface="+mn-lt"/>
              </a:rPr>
              <a:t>结束界面</a:t>
            </a:r>
            <a:endParaRPr lang="zh-CN" altLang="en-US" sz="2000" dirty="0">
              <a:cs typeface="+mn-ea"/>
              <a:sym typeface="+mn-lt"/>
            </a:endParaRPr>
          </a:p>
        </p:txBody>
      </p:sp>
      <p:sp>
        <p:nvSpPr>
          <p:cNvPr id="34" name="矩形 33"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7485211" y="5178612"/>
            <a:ext cx="3251369" cy="349250"/>
          </a:xfrm>
          <a:prstGeom prst="rect">
            <a:avLst/>
          </a:prstGeom>
        </p:spPr>
        <p:txBody>
          <a:bodyPr wrap="square">
            <a:spAutoFit/>
          </a:bodyPr>
          <a:p>
            <a:pPr>
              <a:lnSpc>
                <a:spcPct val="120000"/>
              </a:lnSpc>
            </a:pPr>
            <a:r>
              <a:rPr lang="zh-CN" altLang="en-US" sz="1400" dirty="0">
                <a:cs typeface="+mn-ea"/>
                <a:sym typeface="+mn-lt"/>
              </a:rPr>
              <a:t>就只是结束见面，点击可回主页。</a:t>
            </a:r>
            <a:endParaRPr lang="zh-CN" altLang="en-US" sz="14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bldLst>
      <p:bldP spid="21" grpId="0" bldLvl="0" animBg="1"/>
      <p:bldP spid="21" grpId="1" bldLvl="0" animBg="1"/>
      <p:bldP spid="25" grpId="0" bldLvl="0" animBg="1"/>
      <p:bldP spid="29" grpId="0"/>
      <p:bldP spid="30" grpId="0"/>
      <p:bldP spid="23" grpId="0" bldLvl="0" animBg="1"/>
      <p:bldP spid="23" grpId="1" bldLvl="0" animBg="1"/>
      <p:bldP spid="26" grpId="0" bldLvl="0" animBg="1"/>
      <p:bldP spid="31" grpId="0"/>
      <p:bldP spid="32" grpId="0"/>
      <p:bldP spid="22" grpId="0" bldLvl="0" animBg="1"/>
      <p:bldP spid="22" grpId="1" bldLvl="0" animBg="1"/>
      <p:bldP spid="27" grpId="0" bldLvl="0" animBg="1"/>
      <p:bldP spid="33" grpId="0"/>
      <p:bldP spid="3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1540" t="1527" r="1540" b="1527"/>
          <a:stretch>
            <a:fillRect/>
          </a:stretch>
        </p:blipFill>
        <p:spPr>
          <a:xfrm>
            <a:off x="-1" y="-1"/>
            <a:ext cx="12188825" cy="6858001"/>
          </a:xfrm>
          <a:prstGeom prst="rect">
            <a:avLst/>
          </a:prstGeom>
        </p:spPr>
      </p:pic>
      <p:sp>
        <p:nvSpPr>
          <p:cNvPr id="18" name="Rectangle 44"/>
          <p:cNvSpPr/>
          <p:nvPr/>
        </p:nvSpPr>
        <p:spPr>
          <a:xfrm>
            <a:off x="3198832" y="4811222"/>
            <a:ext cx="5791161" cy="414020"/>
          </a:xfrm>
          <a:prstGeom prst="rect">
            <a:avLst/>
          </a:prstGeom>
        </p:spPr>
        <p:txBody>
          <a:bodyPr wrap="square">
            <a:spAutoFit/>
          </a:bodyPr>
          <a:lstStyle/>
          <a:p>
            <a:pPr algn="ctr">
              <a:lnSpc>
                <a:spcPct val="150000"/>
              </a:lnSpc>
              <a:defRPr/>
            </a:pPr>
            <a:r>
              <a:rPr lang="zh-CN" altLang="en-US" sz="1400" dirty="0">
                <a:solidFill>
                  <a:schemeClr val="tx1">
                    <a:lumMod val="65000"/>
                    <a:lumOff val="35000"/>
                  </a:schemeClr>
                </a:solidFill>
                <a:cs typeface="+mn-ea"/>
                <a:sym typeface="+mn-lt"/>
              </a:rPr>
              <a:t>（在视传同学的基础上进行的）</a:t>
            </a:r>
            <a:endParaRPr lang="zh-CN" altLang="en-US" sz="1400" dirty="0">
              <a:solidFill>
                <a:schemeClr val="tx1">
                  <a:lumMod val="65000"/>
                  <a:lumOff val="35000"/>
                </a:schemeClr>
              </a:solidFill>
              <a:cs typeface="+mn-ea"/>
              <a:sym typeface="+mn-lt"/>
            </a:endParaRPr>
          </a:p>
        </p:txBody>
      </p:sp>
      <p:grpSp>
        <p:nvGrpSpPr>
          <p:cNvPr id="10" name="组合 9"/>
          <p:cNvGrpSpPr/>
          <p:nvPr/>
        </p:nvGrpSpPr>
        <p:grpSpPr>
          <a:xfrm>
            <a:off x="4376538" y="662898"/>
            <a:ext cx="3156826" cy="3259919"/>
            <a:chOff x="4656594" y="1112602"/>
            <a:chExt cx="3156826" cy="3259919"/>
          </a:xfrm>
        </p:grpSpPr>
        <p:grpSp>
          <p:nvGrpSpPr>
            <p:cNvPr id="4" name="组合 3"/>
            <p:cNvGrpSpPr/>
            <p:nvPr/>
          </p:nvGrpSpPr>
          <p:grpSpPr>
            <a:xfrm>
              <a:off x="6274747" y="1180057"/>
              <a:ext cx="1538673" cy="3192464"/>
              <a:chOff x="5972718" y="1180057"/>
              <a:chExt cx="1538673" cy="3192464"/>
            </a:xfrm>
          </p:grpSpPr>
          <p:sp>
            <p:nvSpPr>
              <p:cNvPr id="71" name="文本框 70"/>
              <p:cNvSpPr txBox="1"/>
              <p:nvPr/>
            </p:nvSpPr>
            <p:spPr>
              <a:xfrm>
                <a:off x="6050735" y="1180057"/>
                <a:ext cx="1460656" cy="3154710"/>
              </a:xfrm>
              <a:prstGeom prst="rect">
                <a:avLst/>
              </a:prstGeom>
              <a:noFill/>
            </p:spPr>
            <p:txBody>
              <a:bodyPr wrap="none" rtlCol="0">
                <a:spAutoFit/>
              </a:bodyPr>
              <a:lstStyle/>
              <a:p>
                <a:r>
                  <a:rPr lang="en-US" altLang="zh-CN" sz="19900" dirty="0">
                    <a:solidFill>
                      <a:srgbClr val="F39800"/>
                    </a:solidFill>
                    <a:latin typeface="时尚中黑简体" panose="01010104010101010101" pitchFamily="2" charset="-122"/>
                    <a:ea typeface="时尚中黑简体" panose="01010104010101010101" pitchFamily="2" charset="-122"/>
                    <a:cs typeface="+mn-ea"/>
                    <a:sym typeface="+mn-lt"/>
                  </a:rPr>
                  <a:t>2</a:t>
                </a:r>
                <a:endParaRPr lang="zh-CN" altLang="en-US" sz="19900" dirty="0">
                  <a:solidFill>
                    <a:srgbClr val="F39800"/>
                  </a:solidFill>
                  <a:latin typeface="时尚中黑简体" panose="01010104010101010101" pitchFamily="2" charset="-122"/>
                  <a:ea typeface="时尚中黑简体" panose="01010104010101010101" pitchFamily="2" charset="-122"/>
                  <a:cs typeface="+mn-ea"/>
                  <a:sym typeface="+mn-lt"/>
                </a:endParaRPr>
              </a:p>
            </p:txBody>
          </p:sp>
          <p:sp>
            <p:nvSpPr>
              <p:cNvPr id="81" name="文本框 80"/>
              <p:cNvSpPr txBox="1"/>
              <p:nvPr/>
            </p:nvSpPr>
            <p:spPr>
              <a:xfrm>
                <a:off x="5972718" y="1217811"/>
                <a:ext cx="1460656" cy="3154710"/>
              </a:xfrm>
              <a:prstGeom prst="rect">
                <a:avLst/>
              </a:prstGeom>
              <a:noFill/>
            </p:spPr>
            <p:txBody>
              <a:bodyPr wrap="none" rtlCol="0">
                <a:spAutoFit/>
              </a:bodyPr>
              <a:lstStyle/>
              <a:p>
                <a:r>
                  <a:rPr lang="en-US" altLang="zh-CN"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rPr>
                  <a:t>2</a:t>
                </a:r>
                <a:endParaRPr lang="zh-CN" altLang="en-US"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endParaRPr>
              </a:p>
            </p:txBody>
          </p:sp>
        </p:grpSp>
        <p:grpSp>
          <p:nvGrpSpPr>
            <p:cNvPr id="5" name="组合 4"/>
            <p:cNvGrpSpPr/>
            <p:nvPr/>
          </p:nvGrpSpPr>
          <p:grpSpPr>
            <a:xfrm>
              <a:off x="4656594" y="1112602"/>
              <a:ext cx="1538673" cy="3192464"/>
              <a:chOff x="4656594" y="1112602"/>
              <a:chExt cx="1538673" cy="3192464"/>
            </a:xfrm>
          </p:grpSpPr>
          <p:sp>
            <p:nvSpPr>
              <p:cNvPr id="6" name="文本框 5"/>
              <p:cNvSpPr txBox="1"/>
              <p:nvPr/>
            </p:nvSpPr>
            <p:spPr>
              <a:xfrm>
                <a:off x="4734611" y="1112602"/>
                <a:ext cx="1460656" cy="3154710"/>
              </a:xfrm>
              <a:prstGeom prst="rect">
                <a:avLst/>
              </a:prstGeom>
              <a:noFill/>
            </p:spPr>
            <p:txBody>
              <a:bodyPr wrap="none" rtlCol="0">
                <a:spAutoFit/>
              </a:bodyPr>
              <a:lstStyle/>
              <a:p>
                <a:r>
                  <a:rPr lang="en-US" altLang="zh-CN" sz="19900" dirty="0">
                    <a:solidFill>
                      <a:srgbClr val="B2D4E0"/>
                    </a:solidFill>
                    <a:latin typeface="时尚中黑简体" panose="01010104010101010101" pitchFamily="2" charset="-122"/>
                    <a:ea typeface="时尚中黑简体" panose="01010104010101010101" pitchFamily="2" charset="-122"/>
                    <a:cs typeface="+mn-ea"/>
                    <a:sym typeface="+mn-lt"/>
                  </a:rPr>
                  <a:t>0</a:t>
                </a:r>
                <a:endParaRPr lang="zh-CN" altLang="en-US" sz="19900" dirty="0">
                  <a:solidFill>
                    <a:srgbClr val="B2D4E0"/>
                  </a:solidFill>
                  <a:latin typeface="时尚中黑简体" panose="01010104010101010101" pitchFamily="2" charset="-122"/>
                  <a:ea typeface="时尚中黑简体" panose="01010104010101010101" pitchFamily="2" charset="-122"/>
                  <a:cs typeface="+mn-ea"/>
                  <a:sym typeface="+mn-lt"/>
                </a:endParaRPr>
              </a:p>
            </p:txBody>
          </p:sp>
          <p:sp>
            <p:nvSpPr>
              <p:cNvPr id="80" name="文本框 79"/>
              <p:cNvSpPr txBox="1"/>
              <p:nvPr/>
            </p:nvSpPr>
            <p:spPr>
              <a:xfrm>
                <a:off x="4656594" y="1150356"/>
                <a:ext cx="1460656" cy="3154710"/>
              </a:xfrm>
              <a:prstGeom prst="rect">
                <a:avLst/>
              </a:prstGeom>
              <a:noFill/>
            </p:spPr>
            <p:txBody>
              <a:bodyPr wrap="none" rtlCol="0">
                <a:spAutoFit/>
              </a:bodyPr>
              <a:lstStyle/>
              <a:p>
                <a:r>
                  <a:rPr lang="en-US" altLang="zh-CN"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rPr>
                  <a:t>0</a:t>
                </a:r>
                <a:endParaRPr lang="zh-CN" altLang="en-US"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endParaRPr>
              </a:p>
            </p:txBody>
          </p:sp>
        </p:grpSp>
      </p:grpSp>
      <p:sp>
        <p:nvSpPr>
          <p:cNvPr id="53" name="文本框 52"/>
          <p:cNvSpPr txBox="1"/>
          <p:nvPr/>
        </p:nvSpPr>
        <p:spPr>
          <a:xfrm>
            <a:off x="3512974" y="3305332"/>
            <a:ext cx="5259727" cy="1445260"/>
          </a:xfrm>
          <a:prstGeom prst="rect">
            <a:avLst/>
          </a:prstGeom>
          <a:noFill/>
        </p:spPr>
        <p:txBody>
          <a:bodyPr wrap="square" rtlCol="0">
            <a:spAutoFit/>
          </a:bodyPr>
          <a:lstStyle/>
          <a:p>
            <a:pPr algn="ctr"/>
            <a:r>
              <a:rPr lang="zh-CN" altLang="en-US" sz="8800" dirty="0">
                <a:solidFill>
                  <a:srgbClr val="EFB0B4"/>
                </a:solidFill>
                <a:cs typeface="+mn-ea"/>
                <a:sym typeface="+mn-lt"/>
              </a:rPr>
              <a:t>互动内容</a:t>
            </a:r>
            <a:endParaRPr lang="zh-CN" altLang="en-US" sz="8800" dirty="0">
              <a:solidFill>
                <a:srgbClr val="EFB0B4"/>
              </a:solidFill>
              <a:cs typeface="+mn-ea"/>
              <a:sym typeface="+mn-l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bldLst>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4587005" y="414382"/>
            <a:ext cx="3014814" cy="725374"/>
            <a:chOff x="5335746" y="2484877"/>
            <a:chExt cx="4648785" cy="725374"/>
          </a:xfrm>
        </p:grpSpPr>
        <p:sp>
          <p:nvSpPr>
            <p:cNvPr id="19" name="文本框 18"/>
            <p:cNvSpPr txBox="1"/>
            <p:nvPr/>
          </p:nvSpPr>
          <p:spPr>
            <a:xfrm>
              <a:off x="5387056" y="2503496"/>
              <a:ext cx="4597475" cy="706755"/>
            </a:xfrm>
            <a:prstGeom prst="rect">
              <a:avLst/>
            </a:prstGeom>
            <a:noFill/>
          </p:spPr>
          <p:txBody>
            <a:bodyPr wrap="square">
              <a:spAutoFit/>
            </a:bodyPr>
            <a:lstStyle/>
            <a:p>
              <a:pPr algn="ctr" defTabSz="913765">
                <a:defRPr/>
              </a:pPr>
              <a:r>
                <a:rPr lang="zh-CN" altLang="en-US" sz="4000" spc="267" dirty="0">
                  <a:solidFill>
                    <a:srgbClr val="B2D4E0"/>
                  </a:solidFill>
                  <a:cs typeface="+mn-ea"/>
                  <a:sym typeface="+mn-lt"/>
                </a:rPr>
                <a:t>互动内容</a:t>
              </a:r>
              <a:endParaRPr lang="zh-CN" altLang="en-US" sz="4000" spc="267" dirty="0">
                <a:solidFill>
                  <a:srgbClr val="B2D4E0"/>
                </a:solidFill>
                <a:cs typeface="+mn-ea"/>
                <a:sym typeface="+mn-lt"/>
              </a:endParaRPr>
            </a:p>
          </p:txBody>
        </p:sp>
        <p:sp>
          <p:nvSpPr>
            <p:cNvPr id="20" name="文本框 19"/>
            <p:cNvSpPr txBox="1"/>
            <p:nvPr/>
          </p:nvSpPr>
          <p:spPr>
            <a:xfrm>
              <a:off x="5335746" y="2484877"/>
              <a:ext cx="4597475" cy="706755"/>
            </a:xfrm>
            <a:prstGeom prst="rect">
              <a:avLst/>
            </a:prstGeom>
            <a:noFill/>
          </p:spPr>
          <p:txBody>
            <a:bodyPr wrap="square">
              <a:spAutoFit/>
            </a:bodyPr>
            <a:lstStyle/>
            <a:p>
              <a:pPr algn="ctr" defTabSz="913765">
                <a:defRPr/>
              </a:pPr>
              <a:r>
                <a:rPr lang="zh-CN" altLang="en-US" sz="4000" spc="267" dirty="0">
                  <a:ln w="12700">
                    <a:solidFill>
                      <a:srgbClr val="8C7DA6"/>
                    </a:solidFill>
                  </a:ln>
                  <a:noFill/>
                  <a:cs typeface="+mn-ea"/>
                  <a:sym typeface="+mn-lt"/>
                </a:rPr>
                <a:t>互动内容</a:t>
              </a:r>
              <a:endParaRPr lang="zh-CN" altLang="en-US" sz="4000" spc="267" dirty="0">
                <a:ln w="12700">
                  <a:solidFill>
                    <a:srgbClr val="8C7DA6"/>
                  </a:solidFill>
                </a:ln>
                <a:noFill/>
                <a:cs typeface="+mn-ea"/>
                <a:sym typeface="+mn-lt"/>
              </a:endParaRPr>
            </a:p>
          </p:txBody>
        </p:sp>
      </p:grpSp>
      <p:sp>
        <p:nvSpPr>
          <p:cNvPr id="23" name="椭圆 22"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6113005" y="2312603"/>
            <a:ext cx="696686" cy="696686"/>
          </a:xfrm>
          <a:prstGeom prst="ellipse">
            <a:avLst/>
          </a:prstGeom>
          <a:solidFill>
            <a:srgbClr val="F3980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文本框 25"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6226459" y="2430114"/>
            <a:ext cx="469778" cy="460375"/>
          </a:xfrm>
          <a:prstGeom prst="rect">
            <a:avLst/>
          </a:prstGeom>
          <a:solidFill>
            <a:srgbClr val="F39800"/>
          </a:solidFill>
        </p:spPr>
        <p:txBody>
          <a:bodyPr wrap="square" rtlCol="0">
            <a:spAutoFit/>
          </a:bodyPr>
          <a:lstStyle/>
          <a:p>
            <a:pPr algn="ctr"/>
            <a:r>
              <a:rPr lang="en-US" altLang="zh-CN" sz="2400" dirty="0">
                <a:solidFill>
                  <a:schemeClr val="bg1"/>
                </a:solidFill>
                <a:cs typeface="+mn-ea"/>
                <a:sym typeface="+mn-lt"/>
              </a:rPr>
              <a:t>1</a:t>
            </a:r>
            <a:endParaRPr lang="en-US" altLang="zh-CN" sz="2400" dirty="0">
              <a:solidFill>
                <a:schemeClr val="bg1"/>
              </a:solidFill>
              <a:cs typeface="+mn-ea"/>
              <a:sym typeface="+mn-lt"/>
            </a:endParaRPr>
          </a:p>
        </p:txBody>
      </p:sp>
      <p:sp>
        <p:nvSpPr>
          <p:cNvPr id="31" name="文本框 30"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6921332" y="2089616"/>
            <a:ext cx="1996045" cy="398780"/>
          </a:xfrm>
          <a:prstGeom prst="rect">
            <a:avLst/>
          </a:prstGeom>
          <a:noFill/>
        </p:spPr>
        <p:txBody>
          <a:bodyPr wrap="square" rtlCol="0">
            <a:spAutoFit/>
          </a:bodyPr>
          <a:lstStyle/>
          <a:p>
            <a:r>
              <a:rPr lang="zh-CN" altLang="en-US" sz="2000" dirty="0">
                <a:cs typeface="+mn-ea"/>
                <a:sym typeface="+mn-lt"/>
              </a:rPr>
              <a:t>侧边菜单栏</a:t>
            </a:r>
            <a:endParaRPr lang="zh-CN" altLang="en-US" sz="2000" dirty="0">
              <a:cs typeface="+mn-ea"/>
              <a:sym typeface="+mn-lt"/>
            </a:endParaRPr>
          </a:p>
        </p:txBody>
      </p:sp>
      <p:sp>
        <p:nvSpPr>
          <p:cNvPr id="32" name="矩形 31"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6921331" y="2532427"/>
            <a:ext cx="3251369" cy="1124585"/>
          </a:xfrm>
          <a:prstGeom prst="rect">
            <a:avLst/>
          </a:prstGeom>
        </p:spPr>
        <p:txBody>
          <a:bodyPr wrap="square">
            <a:spAutoFit/>
          </a:bodyPr>
          <a:lstStyle/>
          <a:p>
            <a:pPr>
              <a:lnSpc>
                <a:spcPct val="120000"/>
              </a:lnSpc>
            </a:pPr>
            <a:r>
              <a:rPr lang="zh-CN" altLang="en-US" sz="1400" dirty="0">
                <a:cs typeface="+mn-ea"/>
                <a:sym typeface="+mn-lt"/>
              </a:rPr>
              <a:t>可返回最初的启动页面或者当前的小地图。让用户更好的多次体验内容。</a:t>
            </a:r>
            <a:endParaRPr lang="zh-CN" altLang="en-US" sz="1400" dirty="0">
              <a:cs typeface="+mn-ea"/>
              <a:sym typeface="+mn-lt"/>
            </a:endParaRPr>
          </a:p>
          <a:p>
            <a:pPr>
              <a:lnSpc>
                <a:spcPct val="120000"/>
              </a:lnSpc>
            </a:pPr>
            <a:r>
              <a:rPr lang="zh-CN" altLang="en-US" sz="1400" dirty="0">
                <a:cs typeface="+mn-ea"/>
                <a:sym typeface="+mn-lt"/>
              </a:rPr>
              <a:t>点击最上面可隐藏，再次点击可以显示菜单栏。</a:t>
            </a:r>
            <a:endParaRPr lang="zh-CN" altLang="en-US" sz="1400" dirty="0">
              <a:cs typeface="+mn-ea"/>
              <a:sym typeface="+mn-lt"/>
            </a:endParaRPr>
          </a:p>
        </p:txBody>
      </p:sp>
      <p:pic>
        <p:nvPicPr>
          <p:cNvPr id="4" name="图片 3" descr="0bf24cfbbf182c3eb81f75c75b3fd48"/>
          <p:cNvPicPr>
            <a:picLocks noChangeAspect="1"/>
          </p:cNvPicPr>
          <p:nvPr/>
        </p:nvPicPr>
        <p:blipFill>
          <a:blip r:embed="rId1"/>
          <a:stretch>
            <a:fillRect/>
          </a:stretch>
        </p:blipFill>
        <p:spPr>
          <a:xfrm>
            <a:off x="2501900" y="1518920"/>
            <a:ext cx="2312670" cy="46723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bldLst>
      <p:bldP spid="23" grpId="0" bldLvl="0" animBg="1"/>
      <p:bldP spid="23" grpId="1" bldLvl="0" animBg="1"/>
      <p:bldP spid="26" grpId="0" bldLvl="0" animBg="1"/>
      <p:bldP spid="31" grpId="0"/>
      <p:bldP spid="3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4587005" y="414382"/>
            <a:ext cx="3014814" cy="725374"/>
            <a:chOff x="5335746" y="2484877"/>
            <a:chExt cx="4648785" cy="725374"/>
          </a:xfrm>
        </p:grpSpPr>
        <p:sp>
          <p:nvSpPr>
            <p:cNvPr id="19" name="文本框 18"/>
            <p:cNvSpPr txBox="1"/>
            <p:nvPr/>
          </p:nvSpPr>
          <p:spPr>
            <a:xfrm>
              <a:off x="5387056" y="2503496"/>
              <a:ext cx="4597475" cy="706755"/>
            </a:xfrm>
            <a:prstGeom prst="rect">
              <a:avLst/>
            </a:prstGeom>
            <a:noFill/>
          </p:spPr>
          <p:txBody>
            <a:bodyPr wrap="square">
              <a:spAutoFit/>
            </a:bodyPr>
            <a:lstStyle/>
            <a:p>
              <a:pPr algn="ctr" defTabSz="913765">
                <a:defRPr/>
              </a:pPr>
              <a:r>
                <a:rPr lang="zh-CN" altLang="en-US" sz="4000" spc="267" dirty="0">
                  <a:solidFill>
                    <a:srgbClr val="B2D4E0"/>
                  </a:solidFill>
                  <a:cs typeface="+mn-ea"/>
                  <a:sym typeface="+mn-lt"/>
                </a:rPr>
                <a:t>互动内容</a:t>
              </a:r>
              <a:endParaRPr lang="zh-CN" altLang="en-US" sz="4000" spc="267" dirty="0">
                <a:solidFill>
                  <a:srgbClr val="B2D4E0"/>
                </a:solidFill>
                <a:cs typeface="+mn-ea"/>
                <a:sym typeface="+mn-lt"/>
              </a:endParaRPr>
            </a:p>
          </p:txBody>
        </p:sp>
        <p:sp>
          <p:nvSpPr>
            <p:cNvPr id="20" name="文本框 19"/>
            <p:cNvSpPr txBox="1"/>
            <p:nvPr/>
          </p:nvSpPr>
          <p:spPr>
            <a:xfrm>
              <a:off x="5335746" y="2484877"/>
              <a:ext cx="4597475" cy="706755"/>
            </a:xfrm>
            <a:prstGeom prst="rect">
              <a:avLst/>
            </a:prstGeom>
            <a:noFill/>
          </p:spPr>
          <p:txBody>
            <a:bodyPr wrap="square">
              <a:spAutoFit/>
            </a:bodyPr>
            <a:lstStyle/>
            <a:p>
              <a:pPr algn="ctr" defTabSz="913765">
                <a:defRPr/>
              </a:pPr>
              <a:r>
                <a:rPr lang="zh-CN" altLang="en-US" sz="4000" spc="267" dirty="0">
                  <a:ln w="12700">
                    <a:solidFill>
                      <a:srgbClr val="8C7DA6"/>
                    </a:solidFill>
                  </a:ln>
                  <a:noFill/>
                  <a:cs typeface="+mn-ea"/>
                  <a:sym typeface="+mn-lt"/>
                </a:rPr>
                <a:t>互动内容</a:t>
              </a:r>
              <a:endParaRPr lang="zh-CN" altLang="en-US" sz="4000" spc="267" dirty="0">
                <a:ln w="12700">
                  <a:solidFill>
                    <a:srgbClr val="8C7DA6"/>
                  </a:solidFill>
                </a:ln>
                <a:noFill/>
                <a:cs typeface="+mn-ea"/>
                <a:sym typeface="+mn-lt"/>
              </a:endParaRPr>
            </a:p>
          </p:txBody>
        </p:sp>
      </p:grpSp>
      <p:pic>
        <p:nvPicPr>
          <p:cNvPr id="2" name="图片 1"/>
          <p:cNvPicPr>
            <a:picLocks noChangeAspect="1"/>
          </p:cNvPicPr>
          <p:nvPr/>
        </p:nvPicPr>
        <p:blipFill>
          <a:blip r:embed="rId1"/>
          <a:stretch>
            <a:fillRect/>
          </a:stretch>
        </p:blipFill>
        <p:spPr>
          <a:xfrm>
            <a:off x="1583690" y="729615"/>
            <a:ext cx="1865630" cy="2708910"/>
          </a:xfrm>
          <a:prstGeom prst="rect">
            <a:avLst/>
          </a:prstGeom>
        </p:spPr>
      </p:pic>
      <p:sp>
        <p:nvSpPr>
          <p:cNvPr id="3" name="文本框 2"/>
          <p:cNvSpPr txBox="1"/>
          <p:nvPr/>
        </p:nvSpPr>
        <p:spPr>
          <a:xfrm>
            <a:off x="4766945" y="1139825"/>
            <a:ext cx="2621280" cy="337185"/>
          </a:xfrm>
          <a:prstGeom prst="rect">
            <a:avLst/>
          </a:prstGeom>
          <a:noFill/>
        </p:spPr>
        <p:txBody>
          <a:bodyPr wrap="none" rtlCol="0" anchor="t">
            <a:spAutoFit/>
          </a:bodyPr>
          <a:p>
            <a:r>
              <a:rPr lang="zh-CN" altLang="en-US" sz="1600"/>
              <a:t>（视传已经出现过的互动）</a:t>
            </a:r>
            <a:endParaRPr lang="zh-CN" altLang="en-US" sz="1600"/>
          </a:p>
        </p:txBody>
      </p:sp>
      <p:sp>
        <p:nvSpPr>
          <p:cNvPr id="8" name="椭圆 7"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4070301" y="1826828"/>
            <a:ext cx="696686" cy="696686"/>
          </a:xfrm>
          <a:prstGeom prst="ellipse">
            <a:avLst/>
          </a:prstGeom>
          <a:solidFill>
            <a:srgbClr val="EFB0B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9" name="文本框 8"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4183755" y="1944339"/>
            <a:ext cx="469778" cy="460375"/>
          </a:xfrm>
          <a:prstGeom prst="rect">
            <a:avLst/>
          </a:prstGeom>
          <a:solidFill>
            <a:srgbClr val="EFB0B4"/>
          </a:solidFill>
        </p:spPr>
        <p:txBody>
          <a:bodyPr wrap="square" rtlCol="0">
            <a:spAutoFit/>
          </a:bodyPr>
          <a:p>
            <a:pPr algn="ctr"/>
            <a:r>
              <a:rPr lang="en-US" altLang="zh-CN" sz="2400" dirty="0">
                <a:solidFill>
                  <a:schemeClr val="bg1"/>
                </a:solidFill>
                <a:cs typeface="+mn-ea"/>
                <a:sym typeface="+mn-lt"/>
              </a:rPr>
              <a:t>2</a:t>
            </a:r>
            <a:endParaRPr lang="en-US" altLang="zh-CN" sz="2400" dirty="0">
              <a:solidFill>
                <a:schemeClr val="bg1"/>
              </a:solidFill>
              <a:cs typeface="+mn-ea"/>
              <a:sym typeface="+mn-lt"/>
            </a:endParaRPr>
          </a:p>
        </p:txBody>
      </p:sp>
      <p:sp>
        <p:nvSpPr>
          <p:cNvPr id="10" name="文本框 9"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4880442" y="1603841"/>
            <a:ext cx="1996045" cy="398780"/>
          </a:xfrm>
          <a:prstGeom prst="rect">
            <a:avLst/>
          </a:prstGeom>
          <a:noFill/>
        </p:spPr>
        <p:txBody>
          <a:bodyPr wrap="square" rtlCol="0">
            <a:spAutoFit/>
          </a:bodyPr>
          <a:p>
            <a:r>
              <a:rPr lang="zh-CN" altLang="en-US" sz="2000" dirty="0">
                <a:cs typeface="+mn-ea"/>
                <a:sym typeface="+mn-lt"/>
              </a:rPr>
              <a:t>建筑拼图</a:t>
            </a:r>
            <a:endParaRPr lang="zh-CN" altLang="en-US" sz="2000" dirty="0">
              <a:cs typeface="+mn-ea"/>
              <a:sym typeface="+mn-lt"/>
            </a:endParaRPr>
          </a:p>
        </p:txBody>
      </p:sp>
      <p:sp>
        <p:nvSpPr>
          <p:cNvPr id="11" name="矩形 10"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4880441" y="2046652"/>
            <a:ext cx="3251369" cy="866140"/>
          </a:xfrm>
          <a:prstGeom prst="rect">
            <a:avLst/>
          </a:prstGeom>
        </p:spPr>
        <p:txBody>
          <a:bodyPr wrap="square">
            <a:spAutoFit/>
          </a:bodyPr>
          <a:p>
            <a:pPr>
              <a:lnSpc>
                <a:spcPct val="120000"/>
              </a:lnSpc>
            </a:pPr>
            <a:r>
              <a:rPr lang="zh-CN" altLang="en-US" sz="1400" dirty="0">
                <a:sym typeface="+mn-ea"/>
              </a:rPr>
              <a:t>参考拼图游戏，将下面的已有的元素的移到上面去对应每一个该对应的元素上。旁边加点如何操作的提示。</a:t>
            </a:r>
            <a:endParaRPr lang="zh-CN" altLang="en-US" sz="1400" dirty="0">
              <a:sym typeface="+mn-ea"/>
            </a:endParaRPr>
          </a:p>
        </p:txBody>
      </p:sp>
      <p:sp>
        <p:nvSpPr>
          <p:cNvPr id="12" name="椭圆 11"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4072115" y="3587048"/>
            <a:ext cx="696686" cy="696686"/>
          </a:xfrm>
          <a:prstGeom prst="ellipse">
            <a:avLst/>
          </a:prstGeom>
          <a:solidFill>
            <a:srgbClr val="F3980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13" name="文本框 12"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4185569" y="3704559"/>
            <a:ext cx="469778" cy="460375"/>
          </a:xfrm>
          <a:prstGeom prst="rect">
            <a:avLst/>
          </a:prstGeom>
          <a:solidFill>
            <a:srgbClr val="F39800"/>
          </a:solidFill>
        </p:spPr>
        <p:txBody>
          <a:bodyPr wrap="square" rtlCol="0">
            <a:spAutoFit/>
          </a:bodyPr>
          <a:p>
            <a:pPr algn="ctr"/>
            <a:r>
              <a:rPr lang="en-US" altLang="zh-CN" sz="2400" dirty="0">
                <a:solidFill>
                  <a:schemeClr val="bg1"/>
                </a:solidFill>
                <a:cs typeface="+mn-ea"/>
                <a:sym typeface="+mn-lt"/>
              </a:rPr>
              <a:t>3</a:t>
            </a:r>
            <a:endParaRPr lang="en-US" altLang="zh-CN" sz="2400" dirty="0">
              <a:solidFill>
                <a:schemeClr val="bg1"/>
              </a:solidFill>
              <a:cs typeface="+mn-ea"/>
              <a:sym typeface="+mn-lt"/>
            </a:endParaRPr>
          </a:p>
        </p:txBody>
      </p:sp>
      <p:sp>
        <p:nvSpPr>
          <p:cNvPr id="14" name="文本框 13"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4880610" y="3364230"/>
            <a:ext cx="2755900" cy="398780"/>
          </a:xfrm>
          <a:prstGeom prst="rect">
            <a:avLst/>
          </a:prstGeom>
          <a:noFill/>
        </p:spPr>
        <p:txBody>
          <a:bodyPr wrap="square" rtlCol="0">
            <a:spAutoFit/>
          </a:bodyPr>
          <a:p>
            <a:r>
              <a:rPr lang="zh-CN" altLang="en-US" sz="2000" dirty="0">
                <a:cs typeface="+mn-ea"/>
                <a:sym typeface="+mn-lt"/>
              </a:rPr>
              <a:t>形象</a:t>
            </a:r>
            <a:r>
              <a:rPr lang="zh-CN" altLang="en-US" sz="2000" dirty="0">
                <a:cs typeface="+mn-ea"/>
                <a:sym typeface="+mn-lt"/>
              </a:rPr>
              <a:t>老虎机</a:t>
            </a:r>
            <a:endParaRPr lang="zh-CN" altLang="en-US" sz="2000" dirty="0">
              <a:cs typeface="+mn-ea"/>
              <a:sym typeface="+mn-lt"/>
            </a:endParaRPr>
          </a:p>
        </p:txBody>
      </p:sp>
      <p:sp>
        <p:nvSpPr>
          <p:cNvPr id="15" name="矩形 14"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4880441" y="3806872"/>
            <a:ext cx="3251369" cy="1124585"/>
          </a:xfrm>
          <a:prstGeom prst="rect">
            <a:avLst/>
          </a:prstGeom>
        </p:spPr>
        <p:txBody>
          <a:bodyPr wrap="square">
            <a:spAutoFit/>
          </a:bodyPr>
          <a:p>
            <a:pPr>
              <a:lnSpc>
                <a:spcPct val="120000"/>
              </a:lnSpc>
            </a:pPr>
            <a:r>
              <a:rPr lang="zh-CN" altLang="en-US" sz="1400" dirty="0">
                <a:cs typeface="+mn-ea"/>
                <a:sym typeface="+mn-lt"/>
              </a:rPr>
              <a:t>可以滑动，老虎机设计，可以直接随机搭配，也可选择，</a:t>
            </a:r>
            <a:r>
              <a:rPr lang="zh-CN" altLang="en-US" sz="1400" dirty="0">
                <a:sym typeface="+mn-ea"/>
              </a:rPr>
              <a:t>确定好最终形象后弹窗展示，然后分享，将选择好的形象保存成图片。</a:t>
            </a:r>
            <a:endParaRPr lang="zh-CN" altLang="en-US" sz="1400" dirty="0">
              <a:sym typeface="+mn-ea"/>
            </a:endParaRPr>
          </a:p>
        </p:txBody>
      </p:sp>
      <p:sp>
        <p:nvSpPr>
          <p:cNvPr id="16" name="椭圆 15"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4070301" y="5379244"/>
            <a:ext cx="696686" cy="696686"/>
          </a:xfrm>
          <a:prstGeom prst="ellipse">
            <a:avLst/>
          </a:prstGeom>
          <a:solidFill>
            <a:srgbClr val="B2D4E0"/>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17" name="文本框 16"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4183755" y="5495689"/>
            <a:ext cx="469778" cy="460375"/>
          </a:xfrm>
          <a:prstGeom prst="rect">
            <a:avLst/>
          </a:prstGeom>
          <a:solidFill>
            <a:srgbClr val="B2D4E0"/>
          </a:solidFill>
          <a:effectLst/>
        </p:spPr>
        <p:txBody>
          <a:bodyPr wrap="square" rtlCol="0">
            <a:spAutoFit/>
          </a:bodyPr>
          <a:p>
            <a:pPr algn="ctr"/>
            <a:r>
              <a:rPr lang="en-US" altLang="zh-CN" sz="2400" dirty="0">
                <a:solidFill>
                  <a:schemeClr val="bg1"/>
                </a:solidFill>
                <a:cs typeface="+mn-ea"/>
                <a:sym typeface="+mn-lt"/>
              </a:rPr>
              <a:t>4</a:t>
            </a:r>
            <a:endParaRPr lang="en-US" altLang="zh-CN" sz="2400" dirty="0">
              <a:solidFill>
                <a:schemeClr val="bg1"/>
              </a:solidFill>
              <a:cs typeface="+mn-ea"/>
              <a:sym typeface="+mn-lt"/>
            </a:endParaRPr>
          </a:p>
        </p:txBody>
      </p:sp>
      <p:sp>
        <p:nvSpPr>
          <p:cNvPr id="24" name="文本框 23"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txBox="1"/>
          <p:nvPr/>
        </p:nvSpPr>
        <p:spPr>
          <a:xfrm>
            <a:off x="4880442" y="5118071"/>
            <a:ext cx="1996045" cy="398780"/>
          </a:xfrm>
          <a:prstGeom prst="rect">
            <a:avLst/>
          </a:prstGeom>
          <a:noFill/>
        </p:spPr>
        <p:txBody>
          <a:bodyPr wrap="square" rtlCol="0">
            <a:spAutoFit/>
          </a:bodyPr>
          <a:p>
            <a:r>
              <a:rPr lang="zh-CN" altLang="en-US" sz="2000" dirty="0">
                <a:cs typeface="+mn-ea"/>
                <a:sym typeface="+mn-lt"/>
              </a:rPr>
              <a:t>连连看</a:t>
            </a:r>
            <a:r>
              <a:rPr lang="en-US" altLang="zh-CN" sz="2000" dirty="0">
                <a:cs typeface="+mn-ea"/>
                <a:sym typeface="+mn-lt"/>
              </a:rPr>
              <a:t>/</a:t>
            </a:r>
            <a:r>
              <a:rPr lang="zh-CN" altLang="en-US" sz="2000" dirty="0">
                <a:cs typeface="+mn-ea"/>
                <a:sym typeface="+mn-lt"/>
              </a:rPr>
              <a:t>三消</a:t>
            </a:r>
            <a:endParaRPr lang="zh-CN" altLang="en-US" sz="2000" dirty="0">
              <a:cs typeface="+mn-ea"/>
              <a:sym typeface="+mn-lt"/>
            </a:endParaRPr>
          </a:p>
        </p:txBody>
      </p:sp>
      <p:sp>
        <p:nvSpPr>
          <p:cNvPr id="28" name="矩形 27" descr="e7d195523061f1c0d3ba7f298e59d031c9c3f97027ed136f882110EF8F17BAD1F2C348D17C7856EF46CB4678CC9E44EE1ABA681E3133328A7B4D22AAF822B2429426B2355AA8CC4431B8568D2CF3B73A2AFCC7246F074813C5A0A400C604C2E4AED7B7F7282F7066B2199682A80A29E573F146F815DA2058DF6DA411F2D7BD286C833E58BA5A529C"/>
          <p:cNvSpPr/>
          <p:nvPr/>
        </p:nvSpPr>
        <p:spPr>
          <a:xfrm>
            <a:off x="4880441" y="5560882"/>
            <a:ext cx="3251369" cy="607695"/>
          </a:xfrm>
          <a:prstGeom prst="rect">
            <a:avLst/>
          </a:prstGeom>
        </p:spPr>
        <p:txBody>
          <a:bodyPr wrap="square">
            <a:spAutoFit/>
          </a:bodyPr>
          <a:p>
            <a:pPr>
              <a:lnSpc>
                <a:spcPct val="120000"/>
              </a:lnSpc>
            </a:pPr>
            <a:r>
              <a:rPr lang="zh-CN" altLang="en-US" sz="1400" dirty="0">
                <a:cs typeface="+mn-ea"/>
                <a:sym typeface="+mn-lt"/>
              </a:rPr>
              <a:t>规模简单的三消或者连连看。（可能做不出来）</a:t>
            </a:r>
            <a:endParaRPr lang="zh-CN" altLang="en-US" sz="1400" dirty="0">
              <a:cs typeface="+mn-ea"/>
              <a:sym typeface="+mn-lt"/>
            </a:endParaRPr>
          </a:p>
        </p:txBody>
      </p:sp>
      <p:pic>
        <p:nvPicPr>
          <p:cNvPr id="35" name="图片 3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32200" y="1477009"/>
            <a:ext cx="1675697" cy="2466430"/>
          </a:xfrm>
          <a:prstGeom prst="rect">
            <a:avLst/>
          </a:prstGeom>
        </p:spPr>
      </p:pic>
      <p:pic>
        <p:nvPicPr>
          <p:cNvPr id="36" name="图片 3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6043" y="3943439"/>
            <a:ext cx="2011460" cy="1834158"/>
          </a:xfrm>
          <a:prstGeom prst="rect">
            <a:avLst/>
          </a:prstGeom>
        </p:spPr>
      </p:pic>
      <p:pic>
        <p:nvPicPr>
          <p:cNvPr id="37" name="图片 36" descr="图标&#10;&#10;描述已自动生成"/>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3275" y="3704590"/>
            <a:ext cx="2808605" cy="27012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bldLst>
      <p:bldP spid="8" grpId="0" bldLvl="0" animBg="1"/>
      <p:bldP spid="8" grpId="1" bldLvl="0" animBg="1"/>
      <p:bldP spid="9" grpId="0" bldLvl="0" animBg="1"/>
      <p:bldP spid="10" grpId="0"/>
      <p:bldP spid="11" grpId="0"/>
      <p:bldP spid="12" grpId="0" bldLvl="0" animBg="1"/>
      <p:bldP spid="12" grpId="1" bldLvl="0" animBg="1"/>
      <p:bldP spid="13" grpId="0" bldLvl="0" animBg="1"/>
      <p:bldP spid="14" grpId="0"/>
      <p:bldP spid="15" grpId="0"/>
      <p:bldP spid="16" grpId="0" bldLvl="0" animBg="1"/>
      <p:bldP spid="16" grpId="1" bldLvl="0" animBg="1"/>
      <p:bldP spid="17" grpId="0" bldLvl="0" animBg="1"/>
      <p:bldP spid="24" grpId="0"/>
      <p:bldP spid="2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1" cstate="print">
            <a:extLst>
              <a:ext uri="{28A0092B-C50C-407E-A947-70E740481C1C}">
                <a14:useLocalDpi xmlns:a14="http://schemas.microsoft.com/office/drawing/2010/main" val="0"/>
              </a:ext>
            </a:extLst>
          </a:blip>
          <a:srcRect l="1540" t="1527" r="1540" b="1527"/>
          <a:stretch>
            <a:fillRect/>
          </a:stretch>
        </p:blipFill>
        <p:spPr>
          <a:xfrm>
            <a:off x="-1" y="-1"/>
            <a:ext cx="12188825" cy="6858001"/>
          </a:xfrm>
          <a:prstGeom prst="rect">
            <a:avLst/>
          </a:prstGeom>
        </p:spPr>
      </p:pic>
      <p:sp>
        <p:nvSpPr>
          <p:cNvPr id="18" name="Rectangle 44"/>
          <p:cNvSpPr/>
          <p:nvPr/>
        </p:nvSpPr>
        <p:spPr>
          <a:xfrm>
            <a:off x="3198832" y="4811222"/>
            <a:ext cx="5791161" cy="414020"/>
          </a:xfrm>
          <a:prstGeom prst="rect">
            <a:avLst/>
          </a:prstGeom>
        </p:spPr>
        <p:txBody>
          <a:bodyPr wrap="square">
            <a:spAutoFit/>
          </a:bodyPr>
          <a:lstStyle/>
          <a:p>
            <a:pPr algn="ctr">
              <a:lnSpc>
                <a:spcPct val="150000"/>
              </a:lnSpc>
              <a:defRPr/>
            </a:pPr>
            <a:r>
              <a:rPr lang="zh-CN" altLang="en-US" sz="1400" dirty="0">
                <a:solidFill>
                  <a:schemeClr val="tx1">
                    <a:lumMod val="65000"/>
                    <a:lumOff val="35000"/>
                  </a:schemeClr>
                </a:solidFill>
                <a:cs typeface="+mn-ea"/>
                <a:sym typeface="+mn-lt"/>
              </a:rPr>
              <a:t>更细一点点的分工而已</a:t>
            </a:r>
            <a:endParaRPr lang="zh-CN" altLang="en-US" sz="1400" dirty="0">
              <a:solidFill>
                <a:schemeClr val="tx1">
                  <a:lumMod val="65000"/>
                  <a:lumOff val="35000"/>
                </a:schemeClr>
              </a:solidFill>
              <a:cs typeface="+mn-ea"/>
              <a:sym typeface="+mn-lt"/>
            </a:endParaRPr>
          </a:p>
        </p:txBody>
      </p:sp>
      <p:grpSp>
        <p:nvGrpSpPr>
          <p:cNvPr id="10" name="组合 9"/>
          <p:cNvGrpSpPr/>
          <p:nvPr/>
        </p:nvGrpSpPr>
        <p:grpSpPr>
          <a:xfrm>
            <a:off x="4376538" y="662898"/>
            <a:ext cx="3156826" cy="3259919"/>
            <a:chOff x="4656594" y="1112602"/>
            <a:chExt cx="3156826" cy="3259919"/>
          </a:xfrm>
        </p:grpSpPr>
        <p:grpSp>
          <p:nvGrpSpPr>
            <p:cNvPr id="4" name="组合 3"/>
            <p:cNvGrpSpPr/>
            <p:nvPr/>
          </p:nvGrpSpPr>
          <p:grpSpPr>
            <a:xfrm>
              <a:off x="6274747" y="1180057"/>
              <a:ext cx="1538673" cy="3192464"/>
              <a:chOff x="5972718" y="1180057"/>
              <a:chExt cx="1538673" cy="3192464"/>
            </a:xfrm>
          </p:grpSpPr>
          <p:sp>
            <p:nvSpPr>
              <p:cNvPr id="71" name="文本框 70"/>
              <p:cNvSpPr txBox="1"/>
              <p:nvPr/>
            </p:nvSpPr>
            <p:spPr>
              <a:xfrm>
                <a:off x="6050735" y="1180057"/>
                <a:ext cx="1460656" cy="3154710"/>
              </a:xfrm>
              <a:prstGeom prst="rect">
                <a:avLst/>
              </a:prstGeom>
              <a:noFill/>
            </p:spPr>
            <p:txBody>
              <a:bodyPr wrap="none" rtlCol="0">
                <a:spAutoFit/>
              </a:bodyPr>
              <a:lstStyle/>
              <a:p>
                <a:r>
                  <a:rPr lang="en-US" altLang="zh-CN" sz="19900" dirty="0">
                    <a:solidFill>
                      <a:srgbClr val="F39800"/>
                    </a:solidFill>
                    <a:latin typeface="时尚中黑简体" panose="01010104010101010101" pitchFamily="2" charset="-122"/>
                    <a:ea typeface="时尚中黑简体" panose="01010104010101010101" pitchFamily="2" charset="-122"/>
                    <a:cs typeface="+mn-ea"/>
                    <a:sym typeface="+mn-lt"/>
                  </a:rPr>
                  <a:t>3</a:t>
                </a:r>
                <a:endParaRPr lang="zh-CN" altLang="en-US" sz="19900" dirty="0">
                  <a:solidFill>
                    <a:srgbClr val="F39800"/>
                  </a:solidFill>
                  <a:latin typeface="时尚中黑简体" panose="01010104010101010101" pitchFamily="2" charset="-122"/>
                  <a:ea typeface="时尚中黑简体" panose="01010104010101010101" pitchFamily="2" charset="-122"/>
                  <a:cs typeface="+mn-ea"/>
                  <a:sym typeface="+mn-lt"/>
                </a:endParaRPr>
              </a:p>
            </p:txBody>
          </p:sp>
          <p:sp>
            <p:nvSpPr>
              <p:cNvPr id="81" name="文本框 80"/>
              <p:cNvSpPr txBox="1"/>
              <p:nvPr/>
            </p:nvSpPr>
            <p:spPr>
              <a:xfrm>
                <a:off x="5972718" y="1217811"/>
                <a:ext cx="1460656" cy="3154710"/>
              </a:xfrm>
              <a:prstGeom prst="rect">
                <a:avLst/>
              </a:prstGeom>
              <a:noFill/>
            </p:spPr>
            <p:txBody>
              <a:bodyPr wrap="none" rtlCol="0">
                <a:spAutoFit/>
              </a:bodyPr>
              <a:lstStyle/>
              <a:p>
                <a:r>
                  <a:rPr lang="en-US" altLang="zh-CN"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rPr>
                  <a:t>3</a:t>
                </a:r>
                <a:endParaRPr lang="zh-CN" altLang="en-US"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endParaRPr>
              </a:p>
            </p:txBody>
          </p:sp>
        </p:grpSp>
        <p:grpSp>
          <p:nvGrpSpPr>
            <p:cNvPr id="5" name="组合 4"/>
            <p:cNvGrpSpPr/>
            <p:nvPr/>
          </p:nvGrpSpPr>
          <p:grpSpPr>
            <a:xfrm>
              <a:off x="4656594" y="1112602"/>
              <a:ext cx="1538673" cy="3192464"/>
              <a:chOff x="4656594" y="1112602"/>
              <a:chExt cx="1538673" cy="3192464"/>
            </a:xfrm>
          </p:grpSpPr>
          <p:sp>
            <p:nvSpPr>
              <p:cNvPr id="6" name="文本框 5"/>
              <p:cNvSpPr txBox="1"/>
              <p:nvPr/>
            </p:nvSpPr>
            <p:spPr>
              <a:xfrm>
                <a:off x="4734611" y="1112602"/>
                <a:ext cx="1460656" cy="3154710"/>
              </a:xfrm>
              <a:prstGeom prst="rect">
                <a:avLst/>
              </a:prstGeom>
              <a:noFill/>
            </p:spPr>
            <p:txBody>
              <a:bodyPr wrap="none" rtlCol="0">
                <a:spAutoFit/>
              </a:bodyPr>
              <a:lstStyle/>
              <a:p>
                <a:r>
                  <a:rPr lang="en-US" altLang="zh-CN" sz="19900" dirty="0">
                    <a:solidFill>
                      <a:srgbClr val="B2D4E0"/>
                    </a:solidFill>
                    <a:latin typeface="时尚中黑简体" panose="01010104010101010101" pitchFamily="2" charset="-122"/>
                    <a:ea typeface="时尚中黑简体" panose="01010104010101010101" pitchFamily="2" charset="-122"/>
                    <a:cs typeface="+mn-ea"/>
                    <a:sym typeface="+mn-lt"/>
                  </a:rPr>
                  <a:t>0</a:t>
                </a:r>
                <a:endParaRPr lang="zh-CN" altLang="en-US" sz="19900" dirty="0">
                  <a:solidFill>
                    <a:srgbClr val="B2D4E0"/>
                  </a:solidFill>
                  <a:latin typeface="时尚中黑简体" panose="01010104010101010101" pitchFamily="2" charset="-122"/>
                  <a:ea typeface="时尚中黑简体" panose="01010104010101010101" pitchFamily="2" charset="-122"/>
                  <a:cs typeface="+mn-ea"/>
                  <a:sym typeface="+mn-lt"/>
                </a:endParaRPr>
              </a:p>
            </p:txBody>
          </p:sp>
          <p:sp>
            <p:nvSpPr>
              <p:cNvPr id="80" name="文本框 79"/>
              <p:cNvSpPr txBox="1"/>
              <p:nvPr/>
            </p:nvSpPr>
            <p:spPr>
              <a:xfrm>
                <a:off x="4656594" y="1150356"/>
                <a:ext cx="1460656" cy="3154710"/>
              </a:xfrm>
              <a:prstGeom prst="rect">
                <a:avLst/>
              </a:prstGeom>
              <a:noFill/>
            </p:spPr>
            <p:txBody>
              <a:bodyPr wrap="none" rtlCol="0">
                <a:spAutoFit/>
              </a:bodyPr>
              <a:lstStyle/>
              <a:p>
                <a:r>
                  <a:rPr lang="en-US" altLang="zh-CN"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rPr>
                  <a:t>0</a:t>
                </a:r>
                <a:endParaRPr lang="zh-CN" altLang="en-US" sz="19900" dirty="0">
                  <a:ln w="28575">
                    <a:solidFill>
                      <a:srgbClr val="8C7DA6"/>
                    </a:solidFill>
                  </a:ln>
                  <a:noFill/>
                  <a:latin typeface="时尚中黑简体" panose="01010104010101010101" pitchFamily="2" charset="-122"/>
                  <a:ea typeface="时尚中黑简体" panose="01010104010101010101" pitchFamily="2" charset="-122"/>
                  <a:cs typeface="+mn-ea"/>
                  <a:sym typeface="+mn-lt"/>
                </a:endParaRPr>
              </a:p>
            </p:txBody>
          </p:sp>
        </p:grpSp>
      </p:grpSp>
      <p:sp>
        <p:nvSpPr>
          <p:cNvPr id="53" name="文本框 52"/>
          <p:cNvSpPr txBox="1"/>
          <p:nvPr/>
        </p:nvSpPr>
        <p:spPr>
          <a:xfrm>
            <a:off x="3464548" y="3305332"/>
            <a:ext cx="5259727" cy="1445260"/>
          </a:xfrm>
          <a:prstGeom prst="rect">
            <a:avLst/>
          </a:prstGeom>
          <a:noFill/>
        </p:spPr>
        <p:txBody>
          <a:bodyPr wrap="square" rtlCol="0">
            <a:spAutoFit/>
          </a:bodyPr>
          <a:lstStyle/>
          <a:p>
            <a:pPr algn="ctr"/>
            <a:r>
              <a:rPr lang="zh-CN" altLang="en-US" sz="8800" dirty="0">
                <a:solidFill>
                  <a:srgbClr val="EFB0B4"/>
                </a:solidFill>
                <a:cs typeface="+mn-ea"/>
                <a:sym typeface="+mn-lt"/>
              </a:rPr>
              <a:t>小组分工</a:t>
            </a:r>
            <a:r>
              <a:rPr lang="en-US" altLang="zh-CN" sz="8800" dirty="0">
                <a:solidFill>
                  <a:srgbClr val="EFB0B4"/>
                </a:solidFill>
                <a:cs typeface="+mn-ea"/>
                <a:sym typeface="+mn-lt"/>
              </a:rPr>
              <a:t>.</a:t>
            </a:r>
            <a:endParaRPr lang="zh-CN" altLang="en-US" sz="8800" dirty="0">
              <a:solidFill>
                <a:srgbClr val="EFB0B4"/>
              </a:solidFill>
              <a:cs typeface="+mn-ea"/>
              <a:sym typeface="+mn-l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000"/>
    </mc:Choice>
    <mc:Fallback>
      <p:transition spd="slow"/>
    </mc:Fallback>
  </mc:AlternateContent>
  <p:timing>
    <p:tnLst>
      <p:par>
        <p:cTn id="1" dur="indefinite" restart="never" nodeType="tmRoot"/>
      </p:par>
    </p:tnLst>
    <p:bldLst>
      <p:bldP spid="18" grpId="0"/>
    </p:bldLst>
  </p:timing>
</p:sld>
</file>

<file path=ppt/tags/tag1.xml><?xml version="1.0" encoding="utf-8"?>
<p:tagLst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10.xml><?xml version="1.0" encoding="utf-8"?>
<p:tagLst xmlns:p="http://schemas.openxmlformats.org/presentationml/2006/main">
  <p:tag name="PA" val="v5.2.4"/>
</p:tagLst>
</file>

<file path=ppt/tags/tag11.xml><?xml version="1.0" encoding="utf-8"?>
<p:tagLst xmlns:p="http://schemas.openxmlformats.org/presentationml/2006/main">
  <p:tag name="KSO_WM_UNIT_PLACING_PICTURE_USER_VIEWPORT" val="{&quot;height&quot;:8512,&quot;width&quot;:4595}"/>
</p:tagLst>
</file>

<file path=ppt/tags/tag12.xml><?xml version="1.0" encoding="utf-8"?>
<p:tagLst xmlns:p="http://schemas.openxmlformats.org/presentationml/2006/main">
  <p:tag name="KSO_WM_UNIT_PLACING_PICTURE_USER_VIEWPORT" val="{&quot;height&quot;:4270,&quot;width&quot;:2467}"/>
</p:tagLst>
</file>

<file path=ppt/tags/tag13.xml><?xml version="1.0" encoding="utf-8"?>
<p:tagLst xmlns:p="http://schemas.openxmlformats.org/presentationml/2006/main">
  <p:tag name="KSO_WM_UNIT_PLACING_PICTURE_USER_VIEWPORT" val="{&quot;height&quot;:1888,&quot;width&quot;:8695.000424241913}"/>
</p:tagLst>
</file>

<file path=ppt/tags/tag14.xml><?xml version="1.0" encoding="utf-8"?>
<p:tagLst xmlns:p="http://schemas.openxmlformats.org/presentationml/2006/main">
  <p:tag name="PA" val="v5.2.4"/>
</p:tagLst>
</file>

<file path=ppt/tags/tag15.xml><?xml version="1.0" encoding="utf-8"?>
<p:tagLst xmlns:p="http://schemas.openxmlformats.org/presentationml/2006/main">
  <p:tag name="PA" val="v5.2.4"/>
</p:tagLst>
</file>

<file path=ppt/tags/tag16.xml><?xml version="1.0" encoding="utf-8"?>
<p:tagLst xmlns:p="http://schemas.openxmlformats.org/presentationml/2006/main">
  <p:tag name="KSO_WM_UNIT_PLACING_PICTURE_USER_VIEWPORT" val="{&quot;height&quot;:1888,&quot;width&quot;:8695.000424241913}"/>
</p:tagLst>
</file>

<file path=ppt/tags/tag17.xml><?xml version="1.0" encoding="utf-8"?>
<p:tagLst xmlns:p="http://schemas.openxmlformats.org/presentationml/2006/main">
  <p:tag name="PA" val="v5.2.4"/>
</p:tagLst>
</file>

<file path=ppt/tags/tag18.xml><?xml version="1.0" encoding="utf-8"?>
<p:tagLst xmlns:p="http://schemas.openxmlformats.org/presentationml/2006/main">
  <p:tag name="KSO_WM_UNIT_PLACING_PICTURE_USER_VIEWPORT" val="{&quot;height&quot;:1888,&quot;width&quot;:8695.000424241913}"/>
</p:tagLst>
</file>

<file path=ppt/tags/tag19.xml><?xml version="1.0" encoding="utf-8"?>
<p:tagLst xmlns:p="http://schemas.openxmlformats.org/presentationml/2006/main">
  <p:tag name="PA" val="v5.2.4"/>
</p:tagLst>
</file>

<file path=ppt/tags/tag2.xml><?xml version="1.0" encoding="utf-8"?>
<p:tagLst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0.xml><?xml version="1.0" encoding="utf-8"?>
<p:tagLst xmlns:p="http://schemas.openxmlformats.org/presentationml/2006/main">
  <p:tag name="PA" val="v5.2.4"/>
</p:tagLst>
</file>

<file path=ppt/tags/tag21.xml><?xml version="1.0" encoding="utf-8"?>
<p:tagLst xmlns:p="http://schemas.openxmlformats.org/presentationml/2006/main">
  <p:tag name="KSO_WM_UNIT_PLACING_PICTURE_USER_VIEWPORT" val="{&quot;height&quot;:1888,&quot;width&quot;:8695.000424241913}"/>
</p:tagLst>
</file>

<file path=ppt/tags/tag22.xml><?xml version="1.0" encoding="utf-8"?>
<p:tagLst xmlns:p="http://schemas.openxmlformats.org/presentationml/2006/main">
  <p:tag name="PA" val="v5.2.4"/>
</p:tagLst>
</file>

<file path=ppt/tags/tag23.xml><?xml version="1.0" encoding="utf-8"?>
<p:tagLst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4.xml><?xml version="1.0" encoding="utf-8"?>
<p:tagLst xmlns:p="http://schemas.openxmlformats.org/presentationml/2006/main">
  <p:tag name="ISPRING_PRESENTATION_TITLE" val="几何多边形年终总结"/>
</p:tagLst>
</file>

<file path=ppt/tags/tag3.xml><?xml version="1.0" encoding="utf-8"?>
<p:tagLst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4.xml><?xml version="1.0" encoding="utf-8"?>
<p:tagLst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5.xml><?xml version="1.0" encoding="utf-8"?>
<p:tagLst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6.xml><?xml version="1.0" encoding="utf-8"?>
<p:tagLst xmlns:p="http://schemas.openxmlformats.org/presentationml/2006/main">
  <p:tag name="KSO_WM_UNIT_PLACING_PICTURE_USER_VIEWPORT" val="{&quot;height&quot;:1888,&quot;width&quot;:8695.000424241913}"/>
</p:tagLst>
</file>

<file path=ppt/tags/tag7.xml><?xml version="1.0" encoding="utf-8"?>
<p:tagLst xmlns:p="http://schemas.openxmlformats.org/presentationml/2006/main">
  <p:tag name="PA" val="v5.2.4"/>
</p:tagLst>
</file>

<file path=ppt/tags/tag8.xml><?xml version="1.0" encoding="utf-8"?>
<p:tagLst xmlns:p="http://schemas.openxmlformats.org/presentationml/2006/main">
  <p:tag name="PA" val="v5.2.4"/>
</p:tagLst>
</file>

<file path=ppt/tags/tag9.xml><?xml version="1.0" encoding="utf-8"?>
<p:tagLst xmlns:p="http://schemas.openxmlformats.org/presentationml/2006/main">
  <p:tag name="KSO_WM_UNIT_PLACING_PICTURE_USER_VIEWPORT" val="{&quot;height&quot;:1888,&quot;width&quot;:8695.000424241913}"/>
</p:tagLst>
</file>

<file path=ppt/theme/theme1.xml><?xml version="1.0" encoding="utf-8"?>
<a:theme xmlns:a="http://schemas.openxmlformats.org/drawingml/2006/main" name="第一PPT，www.1ppt.com">
  <a:themeElements>
    <a:clrScheme name="自定义 17">
      <a:dk1>
        <a:sysClr val="windowText" lastClr="000000"/>
      </a:dk1>
      <a:lt1>
        <a:sysClr val="window" lastClr="FFFFFF"/>
      </a:lt1>
      <a:dk2>
        <a:srgbClr val="44546A"/>
      </a:dk2>
      <a:lt2>
        <a:srgbClr val="E7E6E6"/>
      </a:lt2>
      <a:accent1>
        <a:srgbClr val="C00000"/>
      </a:accent1>
      <a:accent2>
        <a:srgbClr val="AEABAB"/>
      </a:accent2>
      <a:accent3>
        <a:srgbClr val="C00000"/>
      </a:accent3>
      <a:accent4>
        <a:srgbClr val="AEABAB"/>
      </a:accent4>
      <a:accent5>
        <a:srgbClr val="C00000"/>
      </a:accent5>
      <a:accent6>
        <a:srgbClr val="AEABAB"/>
      </a:accent6>
      <a:hlink>
        <a:srgbClr val="FF0000"/>
      </a:hlink>
      <a:folHlink>
        <a:srgbClr val="C00000"/>
      </a:folHlink>
    </a:clrScheme>
    <a:fontScheme name="zg44eld1">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2488</Words>
  <Application>WPS 演示</Application>
  <PresentationFormat>自定义</PresentationFormat>
  <Paragraphs>254</Paragraphs>
  <Slides>18</Slides>
  <Notes>25</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18</vt:i4>
      </vt:variant>
    </vt:vector>
  </HeadingPairs>
  <TitlesOfParts>
    <vt:vector size="31" baseType="lpstr">
      <vt:lpstr>Arial</vt:lpstr>
      <vt:lpstr>宋体</vt:lpstr>
      <vt:lpstr>Wingdings</vt:lpstr>
      <vt:lpstr>时尚中黑简体</vt:lpstr>
      <vt:lpstr>黑体</vt:lpstr>
      <vt:lpstr>华文琥珀</vt:lpstr>
      <vt:lpstr>幼圆</vt:lpstr>
      <vt:lpstr>微软雅黑</vt:lpstr>
      <vt:lpstr>Arial Unicode MS</vt:lpstr>
      <vt:lpstr>等线</vt:lpstr>
      <vt:lpstr>Calibri</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https://www.ypppt.com/</dc:title>
  <dc:creator/>
  <dc:subject>https://www.ypppt.com/</dc:subject>
  <cp:lastModifiedBy>墨倪镜</cp:lastModifiedBy>
  <cp:revision>25</cp:revision>
  <dcterms:created xsi:type="dcterms:W3CDTF">2021-03-15T02:03:00Z</dcterms:created>
  <dcterms:modified xsi:type="dcterms:W3CDTF">2022-09-27T15:52:54Z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2052-11.1.0.9986</vt:lpwstr>
  </property>
</Properties>
</file>

<file path=docProps/thumbnail.jpeg>
</file>